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752" r:id="rId2"/>
    <p:sldId id="2124818251" r:id="rId3"/>
    <p:sldId id="894" r:id="rId4"/>
    <p:sldId id="2124818253" r:id="rId5"/>
    <p:sldId id="1175" r:id="rId6"/>
    <p:sldId id="1174" r:id="rId7"/>
    <p:sldId id="948" r:id="rId8"/>
    <p:sldId id="988" r:id="rId9"/>
    <p:sldId id="1076" r:id="rId10"/>
    <p:sldId id="1075" r:id="rId11"/>
    <p:sldId id="2124818239" r:id="rId12"/>
    <p:sldId id="1184" r:id="rId13"/>
    <p:sldId id="1196" r:id="rId14"/>
    <p:sldId id="1185" r:id="rId15"/>
    <p:sldId id="1192" r:id="rId16"/>
    <p:sldId id="2124818209" r:id="rId17"/>
    <p:sldId id="2124818228" r:id="rId18"/>
    <p:sldId id="1189" r:id="rId19"/>
    <p:sldId id="1186" r:id="rId20"/>
    <p:sldId id="1181" r:id="rId21"/>
    <p:sldId id="1187" r:id="rId22"/>
    <p:sldId id="1190" r:id="rId23"/>
    <p:sldId id="2124818240" r:id="rId24"/>
    <p:sldId id="1195" r:id="rId25"/>
    <p:sldId id="2124818247" r:id="rId26"/>
    <p:sldId id="1003" r:id="rId27"/>
    <p:sldId id="2124818236" r:id="rId28"/>
    <p:sldId id="2124818234" r:id="rId29"/>
    <p:sldId id="2124818254" r:id="rId30"/>
    <p:sldId id="1179" r:id="rId31"/>
    <p:sldId id="1173" r:id="rId32"/>
    <p:sldId id="1178" r:id="rId33"/>
    <p:sldId id="1183" r:id="rId34"/>
    <p:sldId id="2124818230" r:id="rId35"/>
    <p:sldId id="2124818231" r:id="rId36"/>
    <p:sldId id="1177" r:id="rId37"/>
    <p:sldId id="2124818243" r:id="rId38"/>
    <p:sldId id="2124818211" r:id="rId39"/>
    <p:sldId id="2124818194" r:id="rId40"/>
    <p:sldId id="2124818218" r:id="rId41"/>
    <p:sldId id="1093" r:id="rId42"/>
    <p:sldId id="2124818259" r:id="rId43"/>
    <p:sldId id="1131" r:id="rId44"/>
    <p:sldId id="1073" r:id="rId45"/>
    <p:sldId id="1074" r:id="rId46"/>
    <p:sldId id="2124818257" r:id="rId47"/>
    <p:sldId id="2124818255" r:id="rId48"/>
    <p:sldId id="2124818256" r:id="rId49"/>
    <p:sldId id="2124818260" r:id="rId50"/>
    <p:sldId id="2124818258" r:id="rId51"/>
    <p:sldId id="1172" r:id="rId52"/>
    <p:sldId id="1193" r:id="rId53"/>
  </p:sldIdLst>
  <p:sldSz cx="12192000" cy="6858000"/>
  <p:notesSz cx="6858000" cy="9144000"/>
  <p:embeddedFontLst>
    <p:embeddedFont>
      <p:font typeface="Minion" panose="020B0604020202020204" charset="0"/>
      <p:regular r:id="rId55"/>
      <p:bold r:id="rId56"/>
      <p:italic r:id="rId57"/>
      <p:boldItalic r:id="rId58"/>
    </p:embeddedFont>
  </p:embeddedFontLst>
  <p:defaultTextStyle>
    <a:defPPr>
      <a:defRPr lang="en-US"/>
    </a:defPPr>
    <a:lvl1pPr algn="l" rtl="0" fontAlgn="base">
      <a:spcBef>
        <a:spcPct val="0"/>
      </a:spcBef>
      <a:spcAft>
        <a:spcPct val="0"/>
      </a:spcAft>
      <a:defRPr sz="2000" kern="1200">
        <a:solidFill>
          <a:schemeClr val="bg1"/>
        </a:solidFill>
        <a:latin typeface="Minion" charset="0"/>
        <a:ea typeface="+mn-ea"/>
        <a:cs typeface="Arial" charset="0"/>
      </a:defRPr>
    </a:lvl1pPr>
    <a:lvl2pPr marL="457200" algn="l" rtl="0" fontAlgn="base">
      <a:spcBef>
        <a:spcPct val="0"/>
      </a:spcBef>
      <a:spcAft>
        <a:spcPct val="0"/>
      </a:spcAft>
      <a:defRPr sz="2000" kern="1200">
        <a:solidFill>
          <a:schemeClr val="bg1"/>
        </a:solidFill>
        <a:latin typeface="Minion" charset="0"/>
        <a:ea typeface="+mn-ea"/>
        <a:cs typeface="Arial" charset="0"/>
      </a:defRPr>
    </a:lvl2pPr>
    <a:lvl3pPr marL="914400" algn="l" rtl="0" fontAlgn="base">
      <a:spcBef>
        <a:spcPct val="0"/>
      </a:spcBef>
      <a:spcAft>
        <a:spcPct val="0"/>
      </a:spcAft>
      <a:defRPr sz="2000" kern="1200">
        <a:solidFill>
          <a:schemeClr val="bg1"/>
        </a:solidFill>
        <a:latin typeface="Minion" charset="0"/>
        <a:ea typeface="+mn-ea"/>
        <a:cs typeface="Arial" charset="0"/>
      </a:defRPr>
    </a:lvl3pPr>
    <a:lvl4pPr marL="1371600" algn="l" rtl="0" fontAlgn="base">
      <a:spcBef>
        <a:spcPct val="0"/>
      </a:spcBef>
      <a:spcAft>
        <a:spcPct val="0"/>
      </a:spcAft>
      <a:defRPr sz="2000" kern="1200">
        <a:solidFill>
          <a:schemeClr val="bg1"/>
        </a:solidFill>
        <a:latin typeface="Minion" charset="0"/>
        <a:ea typeface="+mn-ea"/>
        <a:cs typeface="Arial" charset="0"/>
      </a:defRPr>
    </a:lvl4pPr>
    <a:lvl5pPr marL="1828800" algn="l" rtl="0" fontAlgn="base">
      <a:spcBef>
        <a:spcPct val="0"/>
      </a:spcBef>
      <a:spcAft>
        <a:spcPct val="0"/>
      </a:spcAft>
      <a:defRPr sz="2000" kern="1200">
        <a:solidFill>
          <a:schemeClr val="bg1"/>
        </a:solidFill>
        <a:latin typeface="Minion" charset="0"/>
        <a:ea typeface="+mn-ea"/>
        <a:cs typeface="Arial" charset="0"/>
      </a:defRPr>
    </a:lvl5pPr>
    <a:lvl6pPr marL="2286000" algn="l" defTabSz="914400" rtl="0" eaLnBrk="1" latinLnBrk="0" hangingPunct="1">
      <a:defRPr sz="2000" kern="1200">
        <a:solidFill>
          <a:schemeClr val="bg1"/>
        </a:solidFill>
        <a:latin typeface="Minion" charset="0"/>
        <a:ea typeface="+mn-ea"/>
        <a:cs typeface="Arial" charset="0"/>
      </a:defRPr>
    </a:lvl6pPr>
    <a:lvl7pPr marL="2743200" algn="l" defTabSz="914400" rtl="0" eaLnBrk="1" latinLnBrk="0" hangingPunct="1">
      <a:defRPr sz="2000" kern="1200">
        <a:solidFill>
          <a:schemeClr val="bg1"/>
        </a:solidFill>
        <a:latin typeface="Minion" charset="0"/>
        <a:ea typeface="+mn-ea"/>
        <a:cs typeface="Arial" charset="0"/>
      </a:defRPr>
    </a:lvl7pPr>
    <a:lvl8pPr marL="3200400" algn="l" defTabSz="914400" rtl="0" eaLnBrk="1" latinLnBrk="0" hangingPunct="1">
      <a:defRPr sz="2000" kern="1200">
        <a:solidFill>
          <a:schemeClr val="bg1"/>
        </a:solidFill>
        <a:latin typeface="Minion" charset="0"/>
        <a:ea typeface="+mn-ea"/>
        <a:cs typeface="Arial" charset="0"/>
      </a:defRPr>
    </a:lvl8pPr>
    <a:lvl9pPr marL="3657600" algn="l" defTabSz="914400" rtl="0" eaLnBrk="1" latinLnBrk="0" hangingPunct="1">
      <a:defRPr sz="2000" kern="1200">
        <a:solidFill>
          <a:schemeClr val="bg1"/>
        </a:solidFill>
        <a:latin typeface="Minion" charset="0"/>
        <a:ea typeface="+mn-ea"/>
        <a:cs typeface="Arial" charset="0"/>
      </a:defRPr>
    </a:lvl9pPr>
  </p:defaultTextStyle>
  <p:extLst>
    <p:ext uri="{521415D9-36F7-43E2-AB2F-B90AF26B5E84}">
      <p14:sectionLst xmlns:p14="http://schemas.microsoft.com/office/powerpoint/2010/main">
        <p14:section name="Default Section" id="{289D9441-15F1-43A8-994B-21B0EEC1557C}">
          <p14:sldIdLst>
            <p14:sldId id="752"/>
            <p14:sldId id="2124818251"/>
            <p14:sldId id="894"/>
            <p14:sldId id="2124818253"/>
            <p14:sldId id="1175"/>
            <p14:sldId id="1174"/>
            <p14:sldId id="948"/>
            <p14:sldId id="988"/>
            <p14:sldId id="1076"/>
            <p14:sldId id="1075"/>
            <p14:sldId id="2124818239"/>
            <p14:sldId id="1184"/>
            <p14:sldId id="1196"/>
            <p14:sldId id="1185"/>
            <p14:sldId id="1192"/>
            <p14:sldId id="2124818209"/>
            <p14:sldId id="2124818228"/>
            <p14:sldId id="1189"/>
            <p14:sldId id="1186"/>
            <p14:sldId id="1181"/>
            <p14:sldId id="1187"/>
            <p14:sldId id="1190"/>
            <p14:sldId id="2124818240"/>
            <p14:sldId id="1195"/>
            <p14:sldId id="2124818247"/>
            <p14:sldId id="1003"/>
            <p14:sldId id="2124818236"/>
            <p14:sldId id="2124818234"/>
            <p14:sldId id="2124818254"/>
            <p14:sldId id="1179"/>
            <p14:sldId id="1173"/>
            <p14:sldId id="1178"/>
            <p14:sldId id="1183"/>
            <p14:sldId id="2124818230"/>
            <p14:sldId id="2124818231"/>
            <p14:sldId id="1177"/>
            <p14:sldId id="2124818243"/>
            <p14:sldId id="2124818211"/>
            <p14:sldId id="2124818194"/>
            <p14:sldId id="2124818218"/>
            <p14:sldId id="1093"/>
            <p14:sldId id="2124818259"/>
            <p14:sldId id="1131"/>
            <p14:sldId id="1073"/>
            <p14:sldId id="1074"/>
            <p14:sldId id="2124818257"/>
            <p14:sldId id="2124818255"/>
            <p14:sldId id="2124818256"/>
            <p14:sldId id="2124818260"/>
            <p14:sldId id="2124818258"/>
            <p14:sldId id="1172"/>
            <p14:sldId id="11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FFFF00"/>
    <a:srgbClr val="000099"/>
    <a:srgbClr val="000068"/>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906FD-8027-4B10-898E-FEE4EFD6038B}" v="141" dt="2026-07-08T07:12:11.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5033" autoAdjust="0"/>
  </p:normalViewPr>
  <p:slideViewPr>
    <p:cSldViewPr>
      <p:cViewPr varScale="1">
        <p:scale>
          <a:sx n="78" d="100"/>
          <a:sy n="78" d="100"/>
        </p:scale>
        <p:origin x="778" y="72"/>
      </p:cViewPr>
      <p:guideLst>
        <p:guide orient="horz" pos="2160"/>
        <p:guide pos="3840"/>
      </p:guideLst>
    </p:cSldViewPr>
  </p:slideViewPr>
  <p:outlineViewPr>
    <p:cViewPr>
      <p:scale>
        <a:sx n="33" d="100"/>
        <a:sy n="33" d="100"/>
      </p:scale>
      <p:origin x="0" y="-12883"/>
    </p:cViewPr>
  </p:outlineViewPr>
  <p:notesTextViewPr>
    <p:cViewPr>
      <p:scale>
        <a:sx n="3" d="2"/>
        <a:sy n="3" d="2"/>
      </p:scale>
      <p:origin x="0" y="0"/>
    </p:cViewPr>
  </p:notesTextViewPr>
  <p:sorterViewPr>
    <p:cViewPr varScale="1">
      <p:scale>
        <a:sx n="1" d="1"/>
        <a:sy n="1" d="1"/>
      </p:scale>
      <p:origin x="0" y="-3557"/>
    </p:cViewPr>
  </p:sorterViewPr>
  <p:notesViewPr>
    <p:cSldViewPr>
      <p:cViewPr varScale="1">
        <p:scale>
          <a:sx n="62" d="100"/>
          <a:sy n="62" d="100"/>
        </p:scale>
        <p:origin x="3226"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Bender" userId="e4dabc51-749d-4cc1-81a3-0d3108559515" providerId="ADAL" clId="{F9622ADB-8BF5-4275-86E6-9AF8C3064C89}"/>
    <pc:docChg chg="undo custSel addSld delSld modSld sldOrd modSection">
      <pc:chgData name="Andreas Bender" userId="e4dabc51-749d-4cc1-81a3-0d3108559515" providerId="ADAL" clId="{F9622ADB-8BF5-4275-86E6-9AF8C3064C89}" dt="2026-07-08T07:17:43.971" v="2074" actId="20577"/>
      <pc:docMkLst>
        <pc:docMk/>
      </pc:docMkLst>
      <pc:sldChg chg="modSp">
        <pc:chgData name="Andreas Bender" userId="e4dabc51-749d-4cc1-81a3-0d3108559515" providerId="ADAL" clId="{F9622ADB-8BF5-4275-86E6-9AF8C3064C89}" dt="2026-07-07T12:40:57.998" v="43" actId="1076"/>
        <pc:sldMkLst>
          <pc:docMk/>
          <pc:sldMk cId="4266979718" sldId="948"/>
        </pc:sldMkLst>
        <pc:spChg chg="mod">
          <ac:chgData name="Andreas Bender" userId="e4dabc51-749d-4cc1-81a3-0d3108559515" providerId="ADAL" clId="{F9622ADB-8BF5-4275-86E6-9AF8C3064C89}" dt="2026-07-07T12:40:57.998" v="43" actId="1076"/>
          <ac:spMkLst>
            <pc:docMk/>
            <pc:sldMk cId="4266979718" sldId="948"/>
            <ac:spMk id="2" creationId="{00000000-0000-0000-0000-000000000000}"/>
          </ac:spMkLst>
        </pc:spChg>
      </pc:sldChg>
      <pc:sldChg chg="modSp">
        <pc:chgData name="Andreas Bender" userId="e4dabc51-749d-4cc1-81a3-0d3108559515" providerId="ADAL" clId="{F9622ADB-8BF5-4275-86E6-9AF8C3064C89}" dt="2026-07-07T12:41:03.332" v="44" actId="1036"/>
        <pc:sldMkLst>
          <pc:docMk/>
          <pc:sldMk cId="1443570556" sldId="988"/>
        </pc:sldMkLst>
        <pc:spChg chg="mod">
          <ac:chgData name="Andreas Bender" userId="e4dabc51-749d-4cc1-81a3-0d3108559515" providerId="ADAL" clId="{F9622ADB-8BF5-4275-86E6-9AF8C3064C89}" dt="2026-07-07T12:41:03.332" v="44" actId="1036"/>
          <ac:spMkLst>
            <pc:docMk/>
            <pc:sldMk cId="1443570556" sldId="988"/>
            <ac:spMk id="2" creationId="{AAF3694F-2F05-4B62-89E2-B1D4B0651319}"/>
          </ac:spMkLst>
        </pc:spChg>
      </pc:sldChg>
      <pc:sldChg chg="modAnim">
        <pc:chgData name="Andreas Bender" userId="e4dabc51-749d-4cc1-81a3-0d3108559515" providerId="ADAL" clId="{F9622ADB-8BF5-4275-86E6-9AF8C3064C89}" dt="2026-07-08T05:42:52.478" v="1460"/>
        <pc:sldMkLst>
          <pc:docMk/>
          <pc:sldMk cId="2917111348" sldId="1093"/>
        </pc:sldMkLst>
      </pc:sldChg>
      <pc:sldChg chg="modSp">
        <pc:chgData name="Andreas Bender" userId="e4dabc51-749d-4cc1-81a3-0d3108559515" providerId="ADAL" clId="{F9622ADB-8BF5-4275-86E6-9AF8C3064C89}" dt="2026-07-07T12:48:02.759" v="53" actId="1035"/>
        <pc:sldMkLst>
          <pc:docMk/>
          <pc:sldMk cId="2922749987" sldId="1131"/>
        </pc:sldMkLst>
        <pc:spChg chg="mod">
          <ac:chgData name="Andreas Bender" userId="e4dabc51-749d-4cc1-81a3-0d3108559515" providerId="ADAL" clId="{F9622ADB-8BF5-4275-86E6-9AF8C3064C89}" dt="2026-07-07T12:47:13.896" v="47" actId="1076"/>
          <ac:spMkLst>
            <pc:docMk/>
            <pc:sldMk cId="2922749987" sldId="1131"/>
            <ac:spMk id="2" creationId="{298B3A31-7C9D-0691-17B4-0B9EC7623613}"/>
          </ac:spMkLst>
        </pc:spChg>
        <pc:spChg chg="mod">
          <ac:chgData name="Andreas Bender" userId="e4dabc51-749d-4cc1-81a3-0d3108559515" providerId="ADAL" clId="{F9622ADB-8BF5-4275-86E6-9AF8C3064C89}" dt="2026-07-07T12:48:02.759" v="53" actId="1035"/>
          <ac:spMkLst>
            <pc:docMk/>
            <pc:sldMk cId="2922749987" sldId="1131"/>
            <ac:spMk id="3" creationId="{676217EF-E8D1-F1E4-9D6E-301B64F6D749}"/>
          </ac:spMkLst>
        </pc:spChg>
      </pc:sldChg>
      <pc:sldChg chg="modSp mod">
        <pc:chgData name="Andreas Bender" userId="e4dabc51-749d-4cc1-81a3-0d3108559515" providerId="ADAL" clId="{F9622ADB-8BF5-4275-86E6-9AF8C3064C89}" dt="2026-07-08T07:12:19.034" v="2070" actId="20577"/>
        <pc:sldMkLst>
          <pc:docMk/>
          <pc:sldMk cId="1058281684" sldId="1172"/>
        </pc:sldMkLst>
        <pc:spChg chg="mod">
          <ac:chgData name="Andreas Bender" userId="e4dabc51-749d-4cc1-81a3-0d3108559515" providerId="ADAL" clId="{F9622ADB-8BF5-4275-86E6-9AF8C3064C89}" dt="2026-07-08T07:12:19.034" v="2070" actId="20577"/>
          <ac:spMkLst>
            <pc:docMk/>
            <pc:sldMk cId="1058281684" sldId="1172"/>
            <ac:spMk id="3" creationId="{6E37C2B4-6E8A-8F12-387D-29BAA90DA388}"/>
          </ac:spMkLst>
        </pc:spChg>
      </pc:sldChg>
      <pc:sldChg chg="modSp">
        <pc:chgData name="Andreas Bender" userId="e4dabc51-749d-4cc1-81a3-0d3108559515" providerId="ADAL" clId="{F9622ADB-8BF5-4275-86E6-9AF8C3064C89}" dt="2026-07-07T10:01:52.529" v="21" actId="14100"/>
        <pc:sldMkLst>
          <pc:docMk/>
          <pc:sldMk cId="267394076" sldId="1173"/>
        </pc:sldMkLst>
        <pc:spChg chg="mod">
          <ac:chgData name="Andreas Bender" userId="e4dabc51-749d-4cc1-81a3-0d3108559515" providerId="ADAL" clId="{F9622ADB-8BF5-4275-86E6-9AF8C3064C89}" dt="2026-07-07T10:01:52.529" v="21" actId="14100"/>
          <ac:spMkLst>
            <pc:docMk/>
            <pc:sldMk cId="267394076" sldId="1173"/>
            <ac:spMk id="2" creationId="{5B8F2DEF-BDE9-1C02-49E6-A4EFA9955F4F}"/>
          </ac:spMkLst>
        </pc:spChg>
      </pc:sldChg>
      <pc:sldChg chg="addSp modSp mod modAnim">
        <pc:chgData name="Andreas Bender" userId="e4dabc51-749d-4cc1-81a3-0d3108559515" providerId="ADAL" clId="{F9622ADB-8BF5-4275-86E6-9AF8C3064C89}" dt="2026-07-07T15:45:48.108" v="1063"/>
        <pc:sldMkLst>
          <pc:docMk/>
          <pc:sldMk cId="680611314" sldId="1183"/>
        </pc:sldMkLst>
        <pc:spChg chg="mod">
          <ac:chgData name="Andreas Bender" userId="e4dabc51-749d-4cc1-81a3-0d3108559515" providerId="ADAL" clId="{F9622ADB-8BF5-4275-86E6-9AF8C3064C89}" dt="2026-07-07T14:54:33.383" v="587" actId="1035"/>
          <ac:spMkLst>
            <pc:docMk/>
            <pc:sldMk cId="680611314" sldId="1183"/>
            <ac:spMk id="4" creationId="{A38AC6BB-521D-600A-C0E0-1BEA468CB3DA}"/>
          </ac:spMkLst>
        </pc:spChg>
        <pc:spChg chg="add mod">
          <ac:chgData name="Andreas Bender" userId="e4dabc51-749d-4cc1-81a3-0d3108559515" providerId="ADAL" clId="{F9622ADB-8BF5-4275-86E6-9AF8C3064C89}" dt="2026-07-07T15:45:28.977" v="1061" actId="164"/>
          <ac:spMkLst>
            <pc:docMk/>
            <pc:sldMk cId="680611314" sldId="1183"/>
            <ac:spMk id="7" creationId="{648C772A-2390-5D75-1A80-32C21EAB13F6}"/>
          </ac:spMkLst>
        </pc:spChg>
        <pc:grpChg chg="mod">
          <ac:chgData name="Andreas Bender" userId="e4dabc51-749d-4cc1-81a3-0d3108559515" providerId="ADAL" clId="{F9622ADB-8BF5-4275-86E6-9AF8C3064C89}" dt="2026-07-07T15:45:28.977" v="1061" actId="164"/>
          <ac:grpSpMkLst>
            <pc:docMk/>
            <pc:sldMk cId="680611314" sldId="1183"/>
            <ac:grpSpMk id="5" creationId="{3AE4D81C-CF25-6D36-B87A-231094FCE442}"/>
          </ac:grpSpMkLst>
        </pc:grpChg>
        <pc:grpChg chg="add mod">
          <ac:chgData name="Andreas Bender" userId="e4dabc51-749d-4cc1-81a3-0d3108559515" providerId="ADAL" clId="{F9622ADB-8BF5-4275-86E6-9AF8C3064C89}" dt="2026-07-07T15:45:28.977" v="1061" actId="164"/>
          <ac:grpSpMkLst>
            <pc:docMk/>
            <pc:sldMk cId="680611314" sldId="1183"/>
            <ac:grpSpMk id="14" creationId="{B383DE01-B236-400E-876D-CCF8B3240231}"/>
          </ac:grpSpMkLst>
        </pc:grpChg>
        <pc:picChg chg="mod">
          <ac:chgData name="Andreas Bender" userId="e4dabc51-749d-4cc1-81a3-0d3108559515" providerId="ADAL" clId="{F9622ADB-8BF5-4275-86E6-9AF8C3064C89}" dt="2026-07-07T14:54:29.612" v="584" actId="1035"/>
          <ac:picMkLst>
            <pc:docMk/>
            <pc:sldMk cId="680611314" sldId="1183"/>
            <ac:picMk id="6" creationId="{3E7039EC-A40B-2666-5522-56EB902CF376}"/>
          </ac:picMkLst>
        </pc:picChg>
      </pc:sldChg>
      <pc:sldChg chg="addSp modSp modAnim">
        <pc:chgData name="Andreas Bender" userId="e4dabc51-749d-4cc1-81a3-0d3108559515" providerId="ADAL" clId="{F9622ADB-8BF5-4275-86E6-9AF8C3064C89}" dt="2026-07-07T12:31:20.847" v="41" actId="1076"/>
        <pc:sldMkLst>
          <pc:docMk/>
          <pc:sldMk cId="2101021029" sldId="1184"/>
        </pc:sldMkLst>
        <pc:spChg chg="mod">
          <ac:chgData name="Andreas Bender" userId="e4dabc51-749d-4cc1-81a3-0d3108559515" providerId="ADAL" clId="{F9622ADB-8BF5-4275-86E6-9AF8C3064C89}" dt="2026-07-07T12:31:20.847" v="41" actId="1076"/>
          <ac:spMkLst>
            <pc:docMk/>
            <pc:sldMk cId="2101021029" sldId="1184"/>
            <ac:spMk id="6" creationId="{2797483B-AF89-4100-B330-15F9B9519CD2}"/>
          </ac:spMkLst>
        </pc:spChg>
        <pc:spChg chg="add mod">
          <ac:chgData name="Andreas Bender" userId="e4dabc51-749d-4cc1-81a3-0d3108559515" providerId="ADAL" clId="{F9622ADB-8BF5-4275-86E6-9AF8C3064C89}" dt="2026-07-07T08:32:13.801" v="3" actId="767"/>
          <ac:spMkLst>
            <pc:docMk/>
            <pc:sldMk cId="2101021029" sldId="1184"/>
            <ac:spMk id="9" creationId="{7D7378AF-42D1-D290-C2EF-A60EC0A58169}"/>
          </ac:spMkLst>
        </pc:spChg>
        <pc:spChg chg="add mod">
          <ac:chgData name="Andreas Bender" userId="e4dabc51-749d-4cc1-81a3-0d3108559515" providerId="ADAL" clId="{F9622ADB-8BF5-4275-86E6-9AF8C3064C89}" dt="2026-07-07T12:31:04.126" v="39"/>
          <ac:spMkLst>
            <pc:docMk/>
            <pc:sldMk cId="2101021029" sldId="1184"/>
            <ac:spMk id="10" creationId="{39B66B28-2FDC-00E0-A382-17A543BF4D5C}"/>
          </ac:spMkLst>
        </pc:spChg>
      </pc:sldChg>
      <pc:sldChg chg="ord">
        <pc:chgData name="Andreas Bender" userId="e4dabc51-749d-4cc1-81a3-0d3108559515" providerId="ADAL" clId="{F9622ADB-8BF5-4275-86E6-9AF8C3064C89}" dt="2026-07-08T07:02:32.474" v="1730"/>
        <pc:sldMkLst>
          <pc:docMk/>
          <pc:sldMk cId="4108404098" sldId="1186"/>
        </pc:sldMkLst>
      </pc:sldChg>
      <pc:sldChg chg="modSp mod">
        <pc:chgData name="Andreas Bender" userId="e4dabc51-749d-4cc1-81a3-0d3108559515" providerId="ADAL" clId="{F9622ADB-8BF5-4275-86E6-9AF8C3064C89}" dt="2026-07-08T07:02:22.957" v="1728" actId="20577"/>
        <pc:sldMkLst>
          <pc:docMk/>
          <pc:sldMk cId="3024236375" sldId="1189"/>
        </pc:sldMkLst>
        <pc:spChg chg="mod">
          <ac:chgData name="Andreas Bender" userId="e4dabc51-749d-4cc1-81a3-0d3108559515" providerId="ADAL" clId="{F9622ADB-8BF5-4275-86E6-9AF8C3064C89}" dt="2026-07-08T07:02:22.957" v="1728" actId="20577"/>
          <ac:spMkLst>
            <pc:docMk/>
            <pc:sldMk cId="3024236375" sldId="1189"/>
            <ac:spMk id="5" creationId="{8303A127-818A-A4E7-B076-361FE4A752D0}"/>
          </ac:spMkLst>
        </pc:spChg>
      </pc:sldChg>
      <pc:sldChg chg="modSp mod">
        <pc:chgData name="Andreas Bender" userId="e4dabc51-749d-4cc1-81a3-0d3108559515" providerId="ADAL" clId="{F9622ADB-8BF5-4275-86E6-9AF8C3064C89}" dt="2026-07-08T05:36:53.323" v="1350" actId="20577"/>
        <pc:sldMkLst>
          <pc:docMk/>
          <pc:sldMk cId="2500684367" sldId="1190"/>
        </pc:sldMkLst>
        <pc:spChg chg="mod">
          <ac:chgData name="Andreas Bender" userId="e4dabc51-749d-4cc1-81a3-0d3108559515" providerId="ADAL" clId="{F9622ADB-8BF5-4275-86E6-9AF8C3064C89}" dt="2026-07-08T05:36:53.323" v="1350" actId="20577"/>
          <ac:spMkLst>
            <pc:docMk/>
            <pc:sldMk cId="2500684367" sldId="1190"/>
            <ac:spMk id="3" creationId="{3A0338F5-5611-C8E8-0DC2-C1C57B75CC3F}"/>
          </ac:spMkLst>
        </pc:spChg>
      </pc:sldChg>
      <pc:sldChg chg="modSp mod">
        <pc:chgData name="Andreas Bender" userId="e4dabc51-749d-4cc1-81a3-0d3108559515" providerId="ADAL" clId="{F9622ADB-8BF5-4275-86E6-9AF8C3064C89}" dt="2026-07-08T05:32:28.022" v="1272" actId="1038"/>
        <pc:sldMkLst>
          <pc:docMk/>
          <pc:sldMk cId="1671760317" sldId="1196"/>
        </pc:sldMkLst>
        <pc:spChg chg="mod">
          <ac:chgData name="Andreas Bender" userId="e4dabc51-749d-4cc1-81a3-0d3108559515" providerId="ADAL" clId="{F9622ADB-8BF5-4275-86E6-9AF8C3064C89}" dt="2026-07-08T05:32:28.022" v="1272" actId="1038"/>
          <ac:spMkLst>
            <pc:docMk/>
            <pc:sldMk cId="1671760317" sldId="1196"/>
            <ac:spMk id="2" creationId="{8B5A4E8D-F1F2-6621-DC8F-E0B70AD61B42}"/>
          </ac:spMkLst>
        </pc:spChg>
        <pc:picChg chg="mod">
          <ac:chgData name="Andreas Bender" userId="e4dabc51-749d-4cc1-81a3-0d3108559515" providerId="ADAL" clId="{F9622ADB-8BF5-4275-86E6-9AF8C3064C89}" dt="2026-07-08T05:32:16.657" v="1262" actId="1036"/>
          <ac:picMkLst>
            <pc:docMk/>
            <pc:sldMk cId="1671760317" sldId="1196"/>
            <ac:picMk id="21" creationId="{6EBCD02C-BEA6-446F-58A4-4D1C268F5C9B}"/>
          </ac:picMkLst>
        </pc:picChg>
      </pc:sldChg>
      <pc:sldChg chg="modSp mod">
        <pc:chgData name="Andreas Bender" userId="e4dabc51-749d-4cc1-81a3-0d3108559515" providerId="ADAL" clId="{F9622ADB-8BF5-4275-86E6-9AF8C3064C89}" dt="2026-07-08T05:34:56.394" v="1316" actId="1038"/>
        <pc:sldMkLst>
          <pc:docMk/>
          <pc:sldMk cId="1637256167" sldId="2124818209"/>
        </pc:sldMkLst>
        <pc:spChg chg="mod">
          <ac:chgData name="Andreas Bender" userId="e4dabc51-749d-4cc1-81a3-0d3108559515" providerId="ADAL" clId="{F9622ADB-8BF5-4275-86E6-9AF8C3064C89}" dt="2026-07-08T05:34:49.521" v="1314" actId="14100"/>
          <ac:spMkLst>
            <pc:docMk/>
            <pc:sldMk cId="1637256167" sldId="2124818209"/>
            <ac:spMk id="3" creationId="{CD8D26F4-0C54-3946-0C61-64EE29340CDF}"/>
          </ac:spMkLst>
        </pc:spChg>
        <pc:picChg chg="mod">
          <ac:chgData name="Andreas Bender" userId="e4dabc51-749d-4cc1-81a3-0d3108559515" providerId="ADAL" clId="{F9622ADB-8BF5-4275-86E6-9AF8C3064C89}" dt="2026-07-08T05:34:56.394" v="1316" actId="1038"/>
          <ac:picMkLst>
            <pc:docMk/>
            <pc:sldMk cId="1637256167" sldId="2124818209"/>
            <ac:picMk id="5" creationId="{6AA64760-32A0-8069-B96F-0AF0468E0AE9}"/>
          </ac:picMkLst>
        </pc:picChg>
      </pc:sldChg>
      <pc:sldChg chg="modSp mod">
        <pc:chgData name="Andreas Bender" userId="e4dabc51-749d-4cc1-81a3-0d3108559515" providerId="ADAL" clId="{F9622ADB-8BF5-4275-86E6-9AF8C3064C89}" dt="2026-07-08T07:17:43.971" v="2074" actId="20577"/>
        <pc:sldMkLst>
          <pc:docMk/>
          <pc:sldMk cId="2319102656" sldId="2124818211"/>
        </pc:sldMkLst>
        <pc:spChg chg="mod">
          <ac:chgData name="Andreas Bender" userId="e4dabc51-749d-4cc1-81a3-0d3108559515" providerId="ADAL" clId="{F9622ADB-8BF5-4275-86E6-9AF8C3064C89}" dt="2026-07-08T07:17:43.971" v="2074" actId="20577"/>
          <ac:spMkLst>
            <pc:docMk/>
            <pc:sldMk cId="2319102656" sldId="2124818211"/>
            <ac:spMk id="3" creationId="{1F298D26-755C-F358-5D99-B8E9B558DFFC}"/>
          </ac:spMkLst>
        </pc:spChg>
      </pc:sldChg>
      <pc:sldChg chg="modSp mod ord">
        <pc:chgData name="Andreas Bender" userId="e4dabc51-749d-4cc1-81a3-0d3108559515" providerId="ADAL" clId="{F9622ADB-8BF5-4275-86E6-9AF8C3064C89}" dt="2026-07-08T07:05:45.676" v="1848" actId="20577"/>
        <pc:sldMkLst>
          <pc:docMk/>
          <pc:sldMk cId="2466810517" sldId="2124818234"/>
        </pc:sldMkLst>
        <pc:spChg chg="mod">
          <ac:chgData name="Andreas Bender" userId="e4dabc51-749d-4cc1-81a3-0d3108559515" providerId="ADAL" clId="{F9622ADB-8BF5-4275-86E6-9AF8C3064C89}" dt="2026-07-07T08:42:14.310" v="6" actId="1076"/>
          <ac:spMkLst>
            <pc:docMk/>
            <pc:sldMk cId="2466810517" sldId="2124818234"/>
            <ac:spMk id="2" creationId="{0C6AFF0B-4E99-6E94-778A-23DD5E5EE0AC}"/>
          </ac:spMkLst>
        </pc:spChg>
        <pc:spChg chg="mod">
          <ac:chgData name="Andreas Bender" userId="e4dabc51-749d-4cc1-81a3-0d3108559515" providerId="ADAL" clId="{F9622ADB-8BF5-4275-86E6-9AF8C3064C89}" dt="2026-07-08T07:05:45.676" v="1848" actId="20577"/>
          <ac:spMkLst>
            <pc:docMk/>
            <pc:sldMk cId="2466810517" sldId="2124818234"/>
            <ac:spMk id="3" creationId="{EC131156-1E7C-8297-D3FF-8E7841667E5D}"/>
          </ac:spMkLst>
        </pc:spChg>
      </pc:sldChg>
      <pc:sldChg chg="modSp mod modAnim">
        <pc:chgData name="Andreas Bender" userId="e4dabc51-749d-4cc1-81a3-0d3108559515" providerId="ADAL" clId="{F9622ADB-8BF5-4275-86E6-9AF8C3064C89}" dt="2026-07-07T15:26:03.381" v="1060" actId="14100"/>
        <pc:sldMkLst>
          <pc:docMk/>
          <pc:sldMk cId="1470241681" sldId="2124818236"/>
        </pc:sldMkLst>
        <pc:spChg chg="mod">
          <ac:chgData name="Andreas Bender" userId="e4dabc51-749d-4cc1-81a3-0d3108559515" providerId="ADAL" clId="{F9622ADB-8BF5-4275-86E6-9AF8C3064C89}" dt="2026-07-07T15:25:59.591" v="1059" actId="20577"/>
          <ac:spMkLst>
            <pc:docMk/>
            <pc:sldMk cId="1470241681" sldId="2124818236"/>
            <ac:spMk id="8" creationId="{71065AA3-4E52-F913-AD3D-35B58747B7E0}"/>
          </ac:spMkLst>
        </pc:spChg>
        <pc:picChg chg="mod">
          <ac:chgData name="Andreas Bender" userId="e4dabc51-749d-4cc1-81a3-0d3108559515" providerId="ADAL" clId="{F9622ADB-8BF5-4275-86E6-9AF8C3064C89}" dt="2026-07-07T15:26:03.381" v="1060" actId="14100"/>
          <ac:picMkLst>
            <pc:docMk/>
            <pc:sldMk cId="1470241681" sldId="2124818236"/>
            <ac:picMk id="12" creationId="{F0D2001A-C8F3-B435-0CE2-5D7C298385C4}"/>
          </ac:picMkLst>
        </pc:picChg>
      </pc:sldChg>
      <pc:sldChg chg="modSp mod">
        <pc:chgData name="Andreas Bender" userId="e4dabc51-749d-4cc1-81a3-0d3108559515" providerId="ADAL" clId="{F9622ADB-8BF5-4275-86E6-9AF8C3064C89}" dt="2026-07-08T07:04:17.373" v="1774" actId="20577"/>
        <pc:sldMkLst>
          <pc:docMk/>
          <pc:sldMk cId="3678033717" sldId="2124818240"/>
        </pc:sldMkLst>
        <pc:spChg chg="mod">
          <ac:chgData name="Andreas Bender" userId="e4dabc51-749d-4cc1-81a3-0d3108559515" providerId="ADAL" clId="{F9622ADB-8BF5-4275-86E6-9AF8C3064C89}" dt="2026-07-08T07:04:17.373" v="1774" actId="20577"/>
          <ac:spMkLst>
            <pc:docMk/>
            <pc:sldMk cId="3678033717" sldId="2124818240"/>
            <ac:spMk id="3" creationId="{BE36C18E-F43E-C24E-9FB3-3E5D3B8D6305}"/>
          </ac:spMkLst>
        </pc:spChg>
      </pc:sldChg>
      <pc:sldChg chg="modSp modAnim">
        <pc:chgData name="Andreas Bender" userId="e4dabc51-749d-4cc1-81a3-0d3108559515" providerId="ADAL" clId="{F9622ADB-8BF5-4275-86E6-9AF8C3064C89}" dt="2026-07-07T14:40:56.508" v="484" actId="20577"/>
        <pc:sldMkLst>
          <pc:docMk/>
          <pc:sldMk cId="1050427383" sldId="2124818251"/>
        </pc:sldMkLst>
        <pc:spChg chg="mod">
          <ac:chgData name="Andreas Bender" userId="e4dabc51-749d-4cc1-81a3-0d3108559515" providerId="ADAL" clId="{F9622ADB-8BF5-4275-86E6-9AF8C3064C89}" dt="2026-07-07T14:40:56.508" v="484" actId="20577"/>
          <ac:spMkLst>
            <pc:docMk/>
            <pc:sldMk cId="1050427383" sldId="2124818251"/>
            <ac:spMk id="3" creationId="{21AA68E6-57AE-7418-F30A-8C01E3B14413}"/>
          </ac:spMkLst>
        </pc:spChg>
      </pc:sldChg>
      <pc:sldChg chg="addSp delSp modSp mod">
        <pc:chgData name="Andreas Bender" userId="e4dabc51-749d-4cc1-81a3-0d3108559515" providerId="ADAL" clId="{F9622ADB-8BF5-4275-86E6-9AF8C3064C89}" dt="2026-07-08T05:27:58.193" v="1106" actId="1037"/>
        <pc:sldMkLst>
          <pc:docMk/>
          <pc:sldMk cId="1763289925" sldId="2124818253"/>
        </pc:sldMkLst>
        <pc:spChg chg="mod">
          <ac:chgData name="Andreas Bender" userId="e4dabc51-749d-4cc1-81a3-0d3108559515" providerId="ADAL" clId="{F9622ADB-8BF5-4275-86E6-9AF8C3064C89}" dt="2026-07-07T12:40:45.792" v="42" actId="1076"/>
          <ac:spMkLst>
            <pc:docMk/>
            <pc:sldMk cId="1763289925" sldId="2124818253"/>
            <ac:spMk id="2" creationId="{30FA319E-B389-308F-8F90-A09D03197538}"/>
          </ac:spMkLst>
        </pc:spChg>
        <pc:spChg chg="mod">
          <ac:chgData name="Andreas Bender" userId="e4dabc51-749d-4cc1-81a3-0d3108559515" providerId="ADAL" clId="{F9622ADB-8BF5-4275-86E6-9AF8C3064C89}" dt="2026-07-08T05:27:24.220" v="1094" actId="20577"/>
          <ac:spMkLst>
            <pc:docMk/>
            <pc:sldMk cId="1763289925" sldId="2124818253"/>
            <ac:spMk id="3" creationId="{411005CD-74D8-5368-19ED-610622060806}"/>
          </ac:spMkLst>
        </pc:spChg>
        <pc:spChg chg="mod">
          <ac:chgData name="Andreas Bender" userId="e4dabc51-749d-4cc1-81a3-0d3108559515" providerId="ADAL" clId="{F9622ADB-8BF5-4275-86E6-9AF8C3064C89}" dt="2026-07-07T08:26:04.619" v="2" actId="1035"/>
          <ac:spMkLst>
            <pc:docMk/>
            <pc:sldMk cId="1763289925" sldId="2124818253"/>
            <ac:spMk id="4" creationId="{738364E8-7AFE-71C8-16D9-B12690F620C2}"/>
          </ac:spMkLst>
        </pc:spChg>
        <pc:picChg chg="del">
          <ac:chgData name="Andreas Bender" userId="e4dabc51-749d-4cc1-81a3-0d3108559515" providerId="ADAL" clId="{F9622ADB-8BF5-4275-86E6-9AF8C3064C89}" dt="2026-07-08T05:26:52.170" v="1086" actId="478"/>
          <ac:picMkLst>
            <pc:docMk/>
            <pc:sldMk cId="1763289925" sldId="2124818253"/>
            <ac:picMk id="7" creationId="{34B1B506-EDFA-5251-A76B-6650624FB45F}"/>
          </ac:picMkLst>
        </pc:picChg>
        <pc:picChg chg="add del">
          <ac:chgData name="Andreas Bender" userId="e4dabc51-749d-4cc1-81a3-0d3108559515" providerId="ADAL" clId="{F9622ADB-8BF5-4275-86E6-9AF8C3064C89}" dt="2026-07-08T05:26:58.954" v="1089" actId="21"/>
          <ac:picMkLst>
            <pc:docMk/>
            <pc:sldMk cId="1763289925" sldId="2124818253"/>
            <ac:picMk id="10" creationId="{93A5818F-8E27-AB38-3825-54A411D0E026}"/>
          </ac:picMkLst>
        </pc:picChg>
        <pc:picChg chg="add mod">
          <ac:chgData name="Andreas Bender" userId="e4dabc51-749d-4cc1-81a3-0d3108559515" providerId="ADAL" clId="{F9622ADB-8BF5-4275-86E6-9AF8C3064C89}" dt="2026-07-08T05:27:58.193" v="1106" actId="1037"/>
          <ac:picMkLst>
            <pc:docMk/>
            <pc:sldMk cId="1763289925" sldId="2124818253"/>
            <ac:picMk id="12" creationId="{81EDF4B8-709E-EBC3-9876-37A7F47BB049}"/>
          </ac:picMkLst>
        </pc:picChg>
      </pc:sldChg>
      <pc:sldChg chg="modSp">
        <pc:chgData name="Andreas Bender" userId="e4dabc51-749d-4cc1-81a3-0d3108559515" providerId="ADAL" clId="{F9622ADB-8BF5-4275-86E6-9AF8C3064C89}" dt="2026-07-07T09:29:49.554" v="11" actId="14100"/>
        <pc:sldMkLst>
          <pc:docMk/>
          <pc:sldMk cId="3054480989" sldId="2124818255"/>
        </pc:sldMkLst>
        <pc:spChg chg="mod">
          <ac:chgData name="Andreas Bender" userId="e4dabc51-749d-4cc1-81a3-0d3108559515" providerId="ADAL" clId="{F9622ADB-8BF5-4275-86E6-9AF8C3064C89}" dt="2026-07-07T09:29:49.554" v="11" actId="14100"/>
          <ac:spMkLst>
            <pc:docMk/>
            <pc:sldMk cId="3054480989" sldId="2124818255"/>
            <ac:spMk id="3" creationId="{2E4DF3E7-2AF7-290B-98C3-3A5738FE20EA}"/>
          </ac:spMkLst>
        </pc:spChg>
      </pc:sldChg>
      <pc:sldChg chg="modSp mod">
        <pc:chgData name="Andreas Bender" userId="e4dabc51-749d-4cc1-81a3-0d3108559515" providerId="ADAL" clId="{F9622ADB-8BF5-4275-86E6-9AF8C3064C89}" dt="2026-07-08T05:45:52.750" v="1586" actId="1036"/>
        <pc:sldMkLst>
          <pc:docMk/>
          <pc:sldMk cId="1076625292" sldId="2124818256"/>
        </pc:sldMkLst>
        <pc:spChg chg="mod">
          <ac:chgData name="Andreas Bender" userId="e4dabc51-749d-4cc1-81a3-0d3108559515" providerId="ADAL" clId="{F9622ADB-8BF5-4275-86E6-9AF8C3064C89}" dt="2026-07-08T05:45:52.750" v="1586" actId="1036"/>
          <ac:spMkLst>
            <pc:docMk/>
            <pc:sldMk cId="1076625292" sldId="2124818256"/>
            <ac:spMk id="2" creationId="{564E4E9B-283D-6965-EC1F-7958ACE87973}"/>
          </ac:spMkLst>
        </pc:spChg>
        <pc:spChg chg="mod">
          <ac:chgData name="Andreas Bender" userId="e4dabc51-749d-4cc1-81a3-0d3108559515" providerId="ADAL" clId="{F9622ADB-8BF5-4275-86E6-9AF8C3064C89}" dt="2026-07-08T05:45:42.282" v="1584" actId="1036"/>
          <ac:spMkLst>
            <pc:docMk/>
            <pc:sldMk cId="1076625292" sldId="2124818256"/>
            <ac:spMk id="4" creationId="{37B00251-59E8-F3CE-2B33-7881C4C831AE}"/>
          </ac:spMkLst>
        </pc:spChg>
      </pc:sldChg>
      <pc:sldChg chg="addSp delSp modSp modAnim">
        <pc:chgData name="Andreas Bender" userId="e4dabc51-749d-4cc1-81a3-0d3108559515" providerId="ADAL" clId="{F9622ADB-8BF5-4275-86E6-9AF8C3064C89}" dt="2026-07-07T10:10:04.746" v="31"/>
        <pc:sldMkLst>
          <pc:docMk/>
          <pc:sldMk cId="576442157" sldId="2124818257"/>
        </pc:sldMkLst>
        <pc:spChg chg="mod">
          <ac:chgData name="Andreas Bender" userId="e4dabc51-749d-4cc1-81a3-0d3108559515" providerId="ADAL" clId="{F9622ADB-8BF5-4275-86E6-9AF8C3064C89}" dt="2026-07-07T10:07:58.357" v="24" actId="1076"/>
          <ac:spMkLst>
            <pc:docMk/>
            <pc:sldMk cId="576442157" sldId="2124818257"/>
            <ac:spMk id="2" creationId="{2034B37D-A811-6D4A-83DB-9E4FC9B68CC9}"/>
          </ac:spMkLst>
        </pc:spChg>
        <pc:spChg chg="mod topLvl">
          <ac:chgData name="Andreas Bender" userId="e4dabc51-749d-4cc1-81a3-0d3108559515" providerId="ADAL" clId="{F9622ADB-8BF5-4275-86E6-9AF8C3064C89}" dt="2026-07-07T10:10:01.752" v="30" actId="164"/>
          <ac:spMkLst>
            <pc:docMk/>
            <pc:sldMk cId="576442157" sldId="2124818257"/>
            <ac:spMk id="4" creationId="{2FE026EB-0F24-2147-9C55-5487CF6375DF}"/>
          </ac:spMkLst>
        </pc:spChg>
        <pc:spChg chg="add mod topLvl">
          <ac:chgData name="Andreas Bender" userId="e4dabc51-749d-4cc1-81a3-0d3108559515" providerId="ADAL" clId="{F9622ADB-8BF5-4275-86E6-9AF8C3064C89}" dt="2026-07-07T10:10:01.752" v="30" actId="164"/>
          <ac:spMkLst>
            <pc:docMk/>
            <pc:sldMk cId="576442157" sldId="2124818257"/>
            <ac:spMk id="6" creationId="{5C810F94-1DA6-BBE6-D67F-149E86651EE9}"/>
          </ac:spMkLst>
        </pc:spChg>
        <pc:grpChg chg="mod topLvl">
          <ac:chgData name="Andreas Bender" userId="e4dabc51-749d-4cc1-81a3-0d3108559515" providerId="ADAL" clId="{F9622ADB-8BF5-4275-86E6-9AF8C3064C89}" dt="2026-07-07T10:09:31.430" v="29" actId="165"/>
          <ac:grpSpMkLst>
            <pc:docMk/>
            <pc:sldMk cId="576442157" sldId="2124818257"/>
            <ac:grpSpMk id="12" creationId="{CB5844EE-71E1-D63E-7F87-8D7218870424}"/>
          </ac:grpSpMkLst>
        </pc:grpChg>
        <pc:grpChg chg="add del mod topLvl">
          <ac:chgData name="Andreas Bender" userId="e4dabc51-749d-4cc1-81a3-0d3108559515" providerId="ADAL" clId="{F9622ADB-8BF5-4275-86E6-9AF8C3064C89}" dt="2026-07-07T10:09:31.430" v="29" actId="165"/>
          <ac:grpSpMkLst>
            <pc:docMk/>
            <pc:sldMk cId="576442157" sldId="2124818257"/>
            <ac:grpSpMk id="13" creationId="{811049B7-ECF9-0E80-43F1-B363C578B349}"/>
          </ac:grpSpMkLst>
        </pc:grpChg>
        <pc:grpChg chg="add del mod">
          <ac:chgData name="Andreas Bender" userId="e4dabc51-749d-4cc1-81a3-0d3108559515" providerId="ADAL" clId="{F9622ADB-8BF5-4275-86E6-9AF8C3064C89}" dt="2026-07-07T10:08:58.827" v="26" actId="165"/>
          <ac:grpSpMkLst>
            <pc:docMk/>
            <pc:sldMk cId="576442157" sldId="2124818257"/>
            <ac:grpSpMk id="14" creationId="{418227B3-8568-D102-97B6-8A3185C0A78F}"/>
          </ac:grpSpMkLst>
        </pc:grpChg>
        <pc:grpChg chg="add del mod">
          <ac:chgData name="Andreas Bender" userId="e4dabc51-749d-4cc1-81a3-0d3108559515" providerId="ADAL" clId="{F9622ADB-8BF5-4275-86E6-9AF8C3064C89}" dt="2026-07-07T10:09:25.984" v="28" actId="165"/>
          <ac:grpSpMkLst>
            <pc:docMk/>
            <pc:sldMk cId="576442157" sldId="2124818257"/>
            <ac:grpSpMk id="15" creationId="{F5DE8E1F-2A11-8BC1-6A27-4BF52E4DE585}"/>
          </ac:grpSpMkLst>
        </pc:grpChg>
        <pc:grpChg chg="add mod">
          <ac:chgData name="Andreas Bender" userId="e4dabc51-749d-4cc1-81a3-0d3108559515" providerId="ADAL" clId="{F9622ADB-8BF5-4275-86E6-9AF8C3064C89}" dt="2026-07-07T10:10:01.752" v="30" actId="164"/>
          <ac:grpSpMkLst>
            <pc:docMk/>
            <pc:sldMk cId="576442157" sldId="2124818257"/>
            <ac:grpSpMk id="16" creationId="{11A4FE05-BA4B-F45A-55C4-2A9F4C7E856B}"/>
          </ac:grpSpMkLst>
        </pc:grpChg>
        <pc:picChg chg="mod">
          <ac:chgData name="Andreas Bender" userId="e4dabc51-749d-4cc1-81a3-0d3108559515" providerId="ADAL" clId="{F9622ADB-8BF5-4275-86E6-9AF8C3064C89}" dt="2026-07-07T10:09:31.430" v="29" actId="165"/>
          <ac:picMkLst>
            <pc:docMk/>
            <pc:sldMk cId="576442157" sldId="2124818257"/>
            <ac:picMk id="9" creationId="{9ACCB349-BA63-B9C3-71FC-FC79843FD088}"/>
          </ac:picMkLst>
        </pc:picChg>
        <pc:picChg chg="mod">
          <ac:chgData name="Andreas Bender" userId="e4dabc51-749d-4cc1-81a3-0d3108559515" providerId="ADAL" clId="{F9622ADB-8BF5-4275-86E6-9AF8C3064C89}" dt="2026-07-07T10:09:31.430" v="29" actId="165"/>
          <ac:picMkLst>
            <pc:docMk/>
            <pc:sldMk cId="576442157" sldId="2124818257"/>
            <ac:picMk id="11" creationId="{D16E2822-50BA-1D3D-143E-23ACA849C80C}"/>
          </ac:picMkLst>
        </pc:picChg>
        <pc:cxnChg chg="mod topLvl">
          <ac:chgData name="Andreas Bender" userId="e4dabc51-749d-4cc1-81a3-0d3108559515" providerId="ADAL" clId="{F9622ADB-8BF5-4275-86E6-9AF8C3064C89}" dt="2026-07-07T10:10:01.752" v="30" actId="164"/>
          <ac:cxnSpMkLst>
            <pc:docMk/>
            <pc:sldMk cId="576442157" sldId="2124818257"/>
            <ac:cxnSpMk id="10" creationId="{F7EDABBE-68E6-BCAF-FBD6-33B6D3264711}"/>
          </ac:cxnSpMkLst>
        </pc:cxnChg>
      </pc:sldChg>
      <pc:sldChg chg="addSp modSp mod">
        <pc:chgData name="Andreas Bender" userId="e4dabc51-749d-4cc1-81a3-0d3108559515" providerId="ADAL" clId="{F9622ADB-8BF5-4275-86E6-9AF8C3064C89}" dt="2026-07-08T05:48:23.256" v="1676" actId="20577"/>
        <pc:sldMkLst>
          <pc:docMk/>
          <pc:sldMk cId="2730160264" sldId="2124818258"/>
        </pc:sldMkLst>
        <pc:spChg chg="mod">
          <ac:chgData name="Andreas Bender" userId="e4dabc51-749d-4cc1-81a3-0d3108559515" providerId="ADAL" clId="{F9622ADB-8BF5-4275-86E6-9AF8C3064C89}" dt="2026-07-07T12:50:53.712" v="59" actId="1076"/>
          <ac:spMkLst>
            <pc:docMk/>
            <pc:sldMk cId="2730160264" sldId="2124818258"/>
            <ac:spMk id="2" creationId="{0C32CAE5-D92A-F9A7-077E-919B0F5F42B8}"/>
          </ac:spMkLst>
        </pc:spChg>
        <pc:spChg chg="mod">
          <ac:chgData name="Andreas Bender" userId="e4dabc51-749d-4cc1-81a3-0d3108559515" providerId="ADAL" clId="{F9622ADB-8BF5-4275-86E6-9AF8C3064C89}" dt="2026-07-08T05:48:23.256" v="1676" actId="20577"/>
          <ac:spMkLst>
            <pc:docMk/>
            <pc:sldMk cId="2730160264" sldId="2124818258"/>
            <ac:spMk id="3" creationId="{0C07F54B-8B23-CE1E-5B03-B861ADE5107F}"/>
          </ac:spMkLst>
        </pc:spChg>
        <pc:spChg chg="add mod">
          <ac:chgData name="Andreas Bender" userId="e4dabc51-749d-4cc1-81a3-0d3108559515" providerId="ADAL" clId="{F9622ADB-8BF5-4275-86E6-9AF8C3064C89}" dt="2026-07-07T09:35:32.290" v="14" actId="11529"/>
          <ac:spMkLst>
            <pc:docMk/>
            <pc:sldMk cId="2730160264" sldId="2124818258"/>
            <ac:spMk id="6" creationId="{589A334A-3A00-DDF3-CA6B-898F17180B36}"/>
          </ac:spMkLst>
        </pc:spChg>
        <pc:spChg chg="add mod">
          <ac:chgData name="Andreas Bender" userId="e4dabc51-749d-4cc1-81a3-0d3108559515" providerId="ADAL" clId="{F9622ADB-8BF5-4275-86E6-9AF8C3064C89}" dt="2026-07-07T09:36:22.816" v="15" actId="767"/>
          <ac:spMkLst>
            <pc:docMk/>
            <pc:sldMk cId="2730160264" sldId="2124818258"/>
            <ac:spMk id="7" creationId="{F7C6FE97-B6B5-DF86-6D39-CDA6A5609211}"/>
          </ac:spMkLst>
        </pc:spChg>
        <pc:spChg chg="add mod">
          <ac:chgData name="Andreas Bender" userId="e4dabc51-749d-4cc1-81a3-0d3108559515" providerId="ADAL" clId="{F9622ADB-8BF5-4275-86E6-9AF8C3064C89}" dt="2026-07-07T09:38:35.698" v="17" actId="767"/>
          <ac:spMkLst>
            <pc:docMk/>
            <pc:sldMk cId="2730160264" sldId="2124818258"/>
            <ac:spMk id="8" creationId="{79BAFD13-8267-9197-EB92-7A2067CBEB4D}"/>
          </ac:spMkLst>
        </pc:spChg>
      </pc:sldChg>
      <pc:sldChg chg="addSp modSp">
        <pc:chgData name="Andreas Bender" userId="e4dabc51-749d-4cc1-81a3-0d3108559515" providerId="ADAL" clId="{F9622ADB-8BF5-4275-86E6-9AF8C3064C89}" dt="2026-07-07T08:59:48.061" v="7" actId="767"/>
        <pc:sldMkLst>
          <pc:docMk/>
          <pc:sldMk cId="3989077646" sldId="2124818259"/>
        </pc:sldMkLst>
        <pc:spChg chg="add mod">
          <ac:chgData name="Andreas Bender" userId="e4dabc51-749d-4cc1-81a3-0d3108559515" providerId="ADAL" clId="{F9622ADB-8BF5-4275-86E6-9AF8C3064C89}" dt="2026-07-07T08:59:48.061" v="7" actId="767"/>
          <ac:spMkLst>
            <pc:docMk/>
            <pc:sldMk cId="3989077646" sldId="2124818259"/>
            <ac:spMk id="6" creationId="{5F2C684E-EAC9-C3ED-DCDC-9F79F3CAFD7E}"/>
          </ac:spMkLst>
        </pc:spChg>
      </pc:sldChg>
      <pc:sldChg chg="modSp mod ord">
        <pc:chgData name="Andreas Bender" userId="e4dabc51-749d-4cc1-81a3-0d3108559515" providerId="ADAL" clId="{F9622ADB-8BF5-4275-86E6-9AF8C3064C89}" dt="2026-07-08T05:47:07.958" v="1587" actId="20577"/>
        <pc:sldMkLst>
          <pc:docMk/>
          <pc:sldMk cId="1355932865" sldId="2124818260"/>
        </pc:sldMkLst>
        <pc:graphicFrameChg chg="modGraphic">
          <ac:chgData name="Andreas Bender" userId="e4dabc51-749d-4cc1-81a3-0d3108559515" providerId="ADAL" clId="{F9622ADB-8BF5-4275-86E6-9AF8C3064C89}" dt="2026-07-08T05:47:07.958" v="1587" actId="20577"/>
          <ac:graphicFrameMkLst>
            <pc:docMk/>
            <pc:sldMk cId="1355932865" sldId="2124818260"/>
            <ac:graphicFrameMk id="16" creationId="{397BB3A2-141F-46BE-B173-25D110701F77}"/>
          </ac:graphicFrameMkLst>
        </pc:graphicFrameChg>
      </pc:sldChg>
      <pc:sldChg chg="modSp new del mod">
        <pc:chgData name="Andreas Bender" userId="e4dabc51-749d-4cc1-81a3-0d3108559515" providerId="ADAL" clId="{F9622ADB-8BF5-4275-86E6-9AF8C3064C89}" dt="2026-07-08T05:41:24.621" v="1459" actId="47"/>
        <pc:sldMkLst>
          <pc:docMk/>
          <pc:sldMk cId="1161420569" sldId="2124818261"/>
        </pc:sldMkLst>
        <pc:spChg chg="mod">
          <ac:chgData name="Andreas Bender" userId="e4dabc51-749d-4cc1-81a3-0d3108559515" providerId="ADAL" clId="{F9622ADB-8BF5-4275-86E6-9AF8C3064C89}" dt="2026-07-07T13:38:52.232" v="306" actId="1037"/>
          <ac:spMkLst>
            <pc:docMk/>
            <pc:sldMk cId="1161420569" sldId="2124818261"/>
            <ac:spMk id="2" creationId="{27125B3B-559C-9A4C-1EFC-CB7CC9537942}"/>
          </ac:spMkLst>
        </pc:spChg>
        <pc:spChg chg="mod">
          <ac:chgData name="Andreas Bender" userId="e4dabc51-749d-4cc1-81a3-0d3108559515" providerId="ADAL" clId="{F9622ADB-8BF5-4275-86E6-9AF8C3064C89}" dt="2026-07-07T15:47:16.013" v="1085" actId="5793"/>
          <ac:spMkLst>
            <pc:docMk/>
            <pc:sldMk cId="1161420569" sldId="2124818261"/>
            <ac:spMk id="3" creationId="{679A447C-090F-4768-B14A-7E6581F2F1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cs typeface="+mn-cs"/>
              </a:defRPr>
            </a:lvl1pPr>
          </a:lstStyle>
          <a:p>
            <a:pPr>
              <a:defRPr/>
            </a:pPr>
            <a:fld id="{582EA541-1CAD-4BE1-96BB-C005B837A998}" type="slidenum">
              <a:rPr lang="en-US"/>
              <a:pPr>
                <a:defRPr/>
              </a:pPr>
              <a:t>‹#›</a:t>
            </a:fld>
            <a:endParaRPr lang="en-US"/>
          </a:p>
        </p:txBody>
      </p:sp>
    </p:spTree>
    <p:extLst>
      <p:ext uri="{BB962C8B-B14F-4D97-AF65-F5344CB8AC3E}">
        <p14:creationId xmlns:p14="http://schemas.microsoft.com/office/powerpoint/2010/main" val="2047856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eaLnBrk="0" hangingPunct="0">
              <a:defRPr sz="2000">
                <a:solidFill>
                  <a:schemeClr val="bg1"/>
                </a:solidFill>
                <a:latin typeface="Minion" charset="0"/>
              </a:defRPr>
            </a:lvl1pPr>
            <a:lvl2pPr marL="742950" indent="-285750" algn="r" eaLnBrk="0" hangingPunct="0">
              <a:defRPr sz="2000">
                <a:solidFill>
                  <a:schemeClr val="bg1"/>
                </a:solidFill>
                <a:latin typeface="Minion" charset="0"/>
              </a:defRPr>
            </a:lvl2pPr>
            <a:lvl3pPr marL="1143000" indent="-228600" algn="r" eaLnBrk="0" hangingPunct="0">
              <a:defRPr sz="2000">
                <a:solidFill>
                  <a:schemeClr val="bg1"/>
                </a:solidFill>
                <a:latin typeface="Minion" charset="0"/>
              </a:defRPr>
            </a:lvl3pPr>
            <a:lvl4pPr marL="1600200" indent="-228600" algn="r" eaLnBrk="0" hangingPunct="0">
              <a:defRPr sz="2000">
                <a:solidFill>
                  <a:schemeClr val="bg1"/>
                </a:solidFill>
                <a:latin typeface="Minion" charset="0"/>
              </a:defRPr>
            </a:lvl4pPr>
            <a:lvl5pPr marL="2057400" indent="-228600" algn="r" eaLnBrk="0" hangingPunct="0">
              <a:defRPr sz="2000">
                <a:solidFill>
                  <a:schemeClr val="bg1"/>
                </a:solidFill>
                <a:latin typeface="Minion" charset="0"/>
              </a:defRPr>
            </a:lvl5pPr>
            <a:lvl6pPr marL="2514600" indent="-228600" algn="r" eaLnBrk="0" fontAlgn="base" hangingPunct="0">
              <a:spcBef>
                <a:spcPct val="0"/>
              </a:spcBef>
              <a:spcAft>
                <a:spcPct val="0"/>
              </a:spcAft>
              <a:defRPr sz="2000">
                <a:solidFill>
                  <a:schemeClr val="bg1"/>
                </a:solidFill>
                <a:latin typeface="Minion" charset="0"/>
              </a:defRPr>
            </a:lvl6pPr>
            <a:lvl7pPr marL="2971800" indent="-228600" algn="r" eaLnBrk="0" fontAlgn="base" hangingPunct="0">
              <a:spcBef>
                <a:spcPct val="0"/>
              </a:spcBef>
              <a:spcAft>
                <a:spcPct val="0"/>
              </a:spcAft>
              <a:defRPr sz="2000">
                <a:solidFill>
                  <a:schemeClr val="bg1"/>
                </a:solidFill>
                <a:latin typeface="Minion" charset="0"/>
              </a:defRPr>
            </a:lvl7pPr>
            <a:lvl8pPr marL="3429000" indent="-228600" algn="r" eaLnBrk="0" fontAlgn="base" hangingPunct="0">
              <a:spcBef>
                <a:spcPct val="0"/>
              </a:spcBef>
              <a:spcAft>
                <a:spcPct val="0"/>
              </a:spcAft>
              <a:defRPr sz="2000">
                <a:solidFill>
                  <a:schemeClr val="bg1"/>
                </a:solidFill>
                <a:latin typeface="Minion" charset="0"/>
              </a:defRPr>
            </a:lvl8pPr>
            <a:lvl9pPr marL="3886200" indent="-228600" algn="r" eaLnBrk="0" fontAlgn="base" hangingPunct="0">
              <a:spcBef>
                <a:spcPct val="0"/>
              </a:spcBef>
              <a:spcAft>
                <a:spcPct val="0"/>
              </a:spcAft>
              <a:defRPr sz="2000">
                <a:solidFill>
                  <a:schemeClr val="bg1"/>
                </a:solidFill>
                <a:latin typeface="Minion" charset="0"/>
              </a:defRPr>
            </a:lvl9pPr>
          </a:lstStyle>
          <a:p>
            <a:pPr eaLnBrk="1" hangingPunct="1">
              <a:defRPr/>
            </a:pPr>
            <a:fld id="{88DD7EB9-242C-4781-980F-BA831A423820}" type="slidenum">
              <a:rPr lang="en-US" altLang="en-US" sz="1200" smtClean="0">
                <a:solidFill>
                  <a:schemeClr val="tx1"/>
                </a:solidFill>
                <a:latin typeface="Arial" charset="0"/>
              </a:rPr>
              <a:pPr eaLnBrk="1" hangingPunct="1">
                <a:defRPr/>
              </a:pPr>
              <a:t>1</a:t>
            </a:fld>
            <a:endParaRPr lang="en-US" altLang="en-US" sz="1200">
              <a:solidFill>
                <a:schemeClr val="tx1"/>
              </a:solidFill>
              <a:latin typeface="Arial" charset="0"/>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5084763"/>
            <a:ext cx="12192000" cy="1401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eaLnBrk="0" hangingPunct="0">
              <a:defRPr sz="2000">
                <a:solidFill>
                  <a:schemeClr val="bg1"/>
                </a:solidFill>
                <a:latin typeface="Minion" charset="0"/>
              </a:defRPr>
            </a:lvl1pPr>
            <a:lvl2pPr marL="742950" indent="-285750" algn="r" eaLnBrk="0" hangingPunct="0">
              <a:defRPr sz="2000">
                <a:solidFill>
                  <a:schemeClr val="bg1"/>
                </a:solidFill>
                <a:latin typeface="Minion" charset="0"/>
              </a:defRPr>
            </a:lvl2pPr>
            <a:lvl3pPr marL="1143000" indent="-228600" algn="r" eaLnBrk="0" hangingPunct="0">
              <a:defRPr sz="2000">
                <a:solidFill>
                  <a:schemeClr val="bg1"/>
                </a:solidFill>
                <a:latin typeface="Minion" charset="0"/>
              </a:defRPr>
            </a:lvl3pPr>
            <a:lvl4pPr marL="1600200" indent="-228600" algn="r" eaLnBrk="0" hangingPunct="0">
              <a:defRPr sz="2000">
                <a:solidFill>
                  <a:schemeClr val="bg1"/>
                </a:solidFill>
                <a:latin typeface="Minion" charset="0"/>
              </a:defRPr>
            </a:lvl4pPr>
            <a:lvl5pPr marL="2057400" indent="-228600" algn="r" eaLnBrk="0" hangingPunct="0">
              <a:defRPr sz="2000">
                <a:solidFill>
                  <a:schemeClr val="bg1"/>
                </a:solidFill>
                <a:latin typeface="Minion" charset="0"/>
              </a:defRPr>
            </a:lvl5pPr>
            <a:lvl6pPr marL="2514600" indent="-228600" algn="r" eaLnBrk="0" fontAlgn="base" hangingPunct="0">
              <a:spcBef>
                <a:spcPct val="0"/>
              </a:spcBef>
              <a:spcAft>
                <a:spcPct val="0"/>
              </a:spcAft>
              <a:defRPr sz="2000">
                <a:solidFill>
                  <a:schemeClr val="bg1"/>
                </a:solidFill>
                <a:latin typeface="Minion" charset="0"/>
              </a:defRPr>
            </a:lvl6pPr>
            <a:lvl7pPr marL="2971800" indent="-228600" algn="r" eaLnBrk="0" fontAlgn="base" hangingPunct="0">
              <a:spcBef>
                <a:spcPct val="0"/>
              </a:spcBef>
              <a:spcAft>
                <a:spcPct val="0"/>
              </a:spcAft>
              <a:defRPr sz="2000">
                <a:solidFill>
                  <a:schemeClr val="bg1"/>
                </a:solidFill>
                <a:latin typeface="Minion" charset="0"/>
              </a:defRPr>
            </a:lvl7pPr>
            <a:lvl8pPr marL="3429000" indent="-228600" algn="r" eaLnBrk="0" fontAlgn="base" hangingPunct="0">
              <a:spcBef>
                <a:spcPct val="0"/>
              </a:spcBef>
              <a:spcAft>
                <a:spcPct val="0"/>
              </a:spcAft>
              <a:defRPr sz="2000">
                <a:solidFill>
                  <a:schemeClr val="bg1"/>
                </a:solidFill>
                <a:latin typeface="Minion" charset="0"/>
              </a:defRPr>
            </a:lvl8pPr>
            <a:lvl9pPr marL="3886200" indent="-228600" algn="r" eaLnBrk="0" fontAlgn="base" hangingPunct="0">
              <a:spcBef>
                <a:spcPct val="0"/>
              </a:spcBef>
              <a:spcAft>
                <a:spcPct val="0"/>
              </a:spcAft>
              <a:defRPr sz="2000">
                <a:solidFill>
                  <a:schemeClr val="bg1"/>
                </a:solidFill>
                <a:latin typeface="Minion" charset="0"/>
              </a:defRPr>
            </a:lvl9pPr>
          </a:lstStyle>
          <a:p>
            <a:pPr eaLnBrk="1" hangingPunct="1">
              <a:defRPr/>
            </a:pPr>
            <a:endParaRPr lang="en-GB" altLang="en-US" sz="2000"/>
          </a:p>
        </p:txBody>
      </p:sp>
      <p:sp>
        <p:nvSpPr>
          <p:cNvPr id="5" name="Rectangle 43"/>
          <p:cNvSpPr>
            <a:spLocks noChangeArrowheads="1"/>
          </p:cNvSpPr>
          <p:nvPr/>
        </p:nvSpPr>
        <p:spPr bwMode="auto">
          <a:xfrm>
            <a:off x="0" y="0"/>
            <a:ext cx="12192000" cy="4343400"/>
          </a:xfrm>
          <a:prstGeom prst="rect">
            <a:avLst/>
          </a:prstGeom>
          <a:solidFill>
            <a:srgbClr val="0000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eaLnBrk="0" hangingPunct="0">
              <a:defRPr sz="2000">
                <a:solidFill>
                  <a:schemeClr val="bg1"/>
                </a:solidFill>
                <a:latin typeface="Minion" charset="0"/>
              </a:defRPr>
            </a:lvl1pPr>
            <a:lvl2pPr marL="742950" indent="-285750" algn="r" eaLnBrk="0" hangingPunct="0">
              <a:defRPr sz="2000">
                <a:solidFill>
                  <a:schemeClr val="bg1"/>
                </a:solidFill>
                <a:latin typeface="Minion" charset="0"/>
              </a:defRPr>
            </a:lvl2pPr>
            <a:lvl3pPr marL="1143000" indent="-228600" algn="r" eaLnBrk="0" hangingPunct="0">
              <a:defRPr sz="2000">
                <a:solidFill>
                  <a:schemeClr val="bg1"/>
                </a:solidFill>
                <a:latin typeface="Minion" charset="0"/>
              </a:defRPr>
            </a:lvl3pPr>
            <a:lvl4pPr marL="1600200" indent="-228600" algn="r" eaLnBrk="0" hangingPunct="0">
              <a:defRPr sz="2000">
                <a:solidFill>
                  <a:schemeClr val="bg1"/>
                </a:solidFill>
                <a:latin typeface="Minion" charset="0"/>
              </a:defRPr>
            </a:lvl4pPr>
            <a:lvl5pPr marL="2057400" indent="-228600" algn="r" eaLnBrk="0" hangingPunct="0">
              <a:defRPr sz="2000">
                <a:solidFill>
                  <a:schemeClr val="bg1"/>
                </a:solidFill>
                <a:latin typeface="Minion" charset="0"/>
              </a:defRPr>
            </a:lvl5pPr>
            <a:lvl6pPr marL="2514600" indent="-228600" algn="r" eaLnBrk="0" fontAlgn="base" hangingPunct="0">
              <a:spcBef>
                <a:spcPct val="0"/>
              </a:spcBef>
              <a:spcAft>
                <a:spcPct val="0"/>
              </a:spcAft>
              <a:defRPr sz="2000">
                <a:solidFill>
                  <a:schemeClr val="bg1"/>
                </a:solidFill>
                <a:latin typeface="Minion" charset="0"/>
              </a:defRPr>
            </a:lvl6pPr>
            <a:lvl7pPr marL="2971800" indent="-228600" algn="r" eaLnBrk="0" fontAlgn="base" hangingPunct="0">
              <a:spcBef>
                <a:spcPct val="0"/>
              </a:spcBef>
              <a:spcAft>
                <a:spcPct val="0"/>
              </a:spcAft>
              <a:defRPr sz="2000">
                <a:solidFill>
                  <a:schemeClr val="bg1"/>
                </a:solidFill>
                <a:latin typeface="Minion" charset="0"/>
              </a:defRPr>
            </a:lvl7pPr>
            <a:lvl8pPr marL="3429000" indent="-228600" algn="r" eaLnBrk="0" fontAlgn="base" hangingPunct="0">
              <a:spcBef>
                <a:spcPct val="0"/>
              </a:spcBef>
              <a:spcAft>
                <a:spcPct val="0"/>
              </a:spcAft>
              <a:defRPr sz="2000">
                <a:solidFill>
                  <a:schemeClr val="bg1"/>
                </a:solidFill>
                <a:latin typeface="Minion" charset="0"/>
              </a:defRPr>
            </a:lvl8pPr>
            <a:lvl9pPr marL="3886200" indent="-228600" algn="r" eaLnBrk="0" fontAlgn="base" hangingPunct="0">
              <a:spcBef>
                <a:spcPct val="0"/>
              </a:spcBef>
              <a:spcAft>
                <a:spcPct val="0"/>
              </a:spcAft>
              <a:defRPr sz="2000">
                <a:solidFill>
                  <a:schemeClr val="bg1"/>
                </a:solidFill>
                <a:latin typeface="Minion" charset="0"/>
              </a:defRPr>
            </a:lvl9pPr>
          </a:lstStyle>
          <a:p>
            <a:pPr algn="ctr" eaLnBrk="1" hangingPunct="1">
              <a:buFontTx/>
              <a:buChar char="•"/>
              <a:defRPr/>
            </a:pPr>
            <a:endParaRPr lang="en-US" altLang="en-US" sz="1800">
              <a:solidFill>
                <a:schemeClr val="tx1"/>
              </a:solidFill>
              <a:latin typeface="Arial" charset="0"/>
            </a:endParaRPr>
          </a:p>
        </p:txBody>
      </p:sp>
      <p:sp>
        <p:nvSpPr>
          <p:cNvPr id="5123" name="Rectangle 3"/>
          <p:cNvSpPr>
            <a:spLocks noGrp="1" noChangeArrowheads="1"/>
          </p:cNvSpPr>
          <p:nvPr>
            <p:ph type="subTitle" idx="1"/>
          </p:nvPr>
        </p:nvSpPr>
        <p:spPr>
          <a:xfrm>
            <a:off x="624418" y="4508501"/>
            <a:ext cx="7296149" cy="360363"/>
          </a:xfrm>
        </p:spPr>
        <p:txBody>
          <a:bodyPr/>
          <a:lstStyle>
            <a:lvl1pPr marL="0" indent="0">
              <a:buFont typeface="Arial" charset="0"/>
              <a:buNone/>
              <a:defRPr sz="1800"/>
            </a:lvl1pPr>
          </a:lstStyle>
          <a:p>
            <a:r>
              <a:rPr lang="en-US"/>
              <a:t>Name</a:t>
            </a:r>
          </a:p>
        </p:txBody>
      </p:sp>
      <p:sp>
        <p:nvSpPr>
          <p:cNvPr id="5122" name="Rectangle 2"/>
          <p:cNvSpPr>
            <a:spLocks noGrp="1" noChangeArrowheads="1"/>
          </p:cNvSpPr>
          <p:nvPr>
            <p:ph type="ctrTitle"/>
          </p:nvPr>
        </p:nvSpPr>
        <p:spPr>
          <a:xfrm>
            <a:off x="814917" y="1268413"/>
            <a:ext cx="10555816" cy="1439862"/>
          </a:xfrm>
        </p:spPr>
        <p:txBody>
          <a:bodyPr/>
          <a:lstStyle>
            <a:lvl1pPr algn="ctr">
              <a:defRPr/>
            </a:lvl1pPr>
          </a:lstStyle>
          <a:p>
            <a:r>
              <a:rPr lang="en-US"/>
              <a:t>Title</a:t>
            </a:r>
          </a:p>
        </p:txBody>
      </p:sp>
      <p:sp>
        <p:nvSpPr>
          <p:cNvPr id="7" name="Rectangle 50"/>
          <p:cNvSpPr>
            <a:spLocks noGrp="1" noChangeArrowheads="1"/>
          </p:cNvSpPr>
          <p:nvPr>
            <p:ph type="dt" sz="quarter" idx="10"/>
          </p:nvPr>
        </p:nvSpPr>
        <p:spPr bwMode="auto">
          <a:xfrm>
            <a:off x="8113185" y="4511675"/>
            <a:ext cx="3484033" cy="355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a:latin typeface="Minion"/>
                <a:cs typeface="+mn-cs"/>
              </a:defRPr>
            </a:lvl1pPr>
          </a:lstStyle>
          <a:p>
            <a:pPr>
              <a:defRPr/>
            </a:pPr>
            <a:endParaRPr lang="nl-NL"/>
          </a:p>
        </p:txBody>
      </p:sp>
      <p:pic>
        <p:nvPicPr>
          <p:cNvPr id="2" name="Picture 1" descr="A black text with black text">
            <a:extLst>
              <a:ext uri="{FF2B5EF4-FFF2-40B4-BE49-F238E27FC236}">
                <a16:creationId xmlns:a16="http://schemas.microsoft.com/office/drawing/2014/main" id="{FC6E5FE5-A89E-7624-9F6B-F3D5D8621E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 y="5147469"/>
            <a:ext cx="3571875" cy="1276350"/>
          </a:xfrm>
          <a:prstGeom prst="rect">
            <a:avLst/>
          </a:prstGeom>
        </p:spPr>
      </p:pic>
    </p:spTree>
    <p:extLst>
      <p:ext uri="{BB962C8B-B14F-4D97-AF65-F5344CB8AC3E}">
        <p14:creationId xmlns:p14="http://schemas.microsoft.com/office/powerpoint/2010/main" val="2156982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456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0885" y="333375"/>
            <a:ext cx="2711449" cy="55435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4417" y="333375"/>
            <a:ext cx="7933267" cy="554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115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24418" y="333376"/>
            <a:ext cx="10847916" cy="633413"/>
          </a:xfrm>
        </p:spPr>
        <p:txBody>
          <a:bodyPr/>
          <a:lstStyle/>
          <a:p>
            <a:r>
              <a:rPr lang="en-US"/>
              <a:t>Click to edit Master title style</a:t>
            </a:r>
            <a:endParaRPr lang="en-GB"/>
          </a:p>
        </p:txBody>
      </p:sp>
      <p:sp>
        <p:nvSpPr>
          <p:cNvPr id="3" name="Table Placeholder 2"/>
          <p:cNvSpPr>
            <a:spLocks noGrp="1"/>
          </p:cNvSpPr>
          <p:nvPr>
            <p:ph type="tbl" idx="1"/>
          </p:nvPr>
        </p:nvSpPr>
        <p:spPr>
          <a:xfrm>
            <a:off x="624418" y="1268413"/>
            <a:ext cx="10847916" cy="4608512"/>
          </a:xfrm>
        </p:spPr>
        <p:txBody>
          <a:bodyPr/>
          <a:lstStyle/>
          <a:p>
            <a:pPr lvl="0"/>
            <a:endParaRPr lang="en-GB" noProof="0"/>
          </a:p>
        </p:txBody>
      </p:sp>
    </p:spTree>
    <p:extLst>
      <p:ext uri="{BB962C8B-B14F-4D97-AF65-F5344CB8AC3E}">
        <p14:creationId xmlns:p14="http://schemas.microsoft.com/office/powerpoint/2010/main" val="3428116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spcBef>
                <a:spcPts val="600"/>
              </a:spcBef>
              <a:defRPr sz="3200"/>
            </a:lvl1pPr>
            <a:lvl2pPr>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1595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208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4418" y="1268413"/>
            <a:ext cx="53213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8917" y="1268413"/>
            <a:ext cx="5323416"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43980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0292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6616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56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941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151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8" y="333376"/>
            <a:ext cx="10847916"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Titel</a:t>
            </a:r>
          </a:p>
        </p:txBody>
      </p:sp>
      <p:sp>
        <p:nvSpPr>
          <p:cNvPr id="1027" name="Rectangle 3"/>
          <p:cNvSpPr>
            <a:spLocks noGrp="1" noChangeArrowheads="1"/>
          </p:cNvSpPr>
          <p:nvPr>
            <p:ph type="body" idx="1"/>
          </p:nvPr>
        </p:nvSpPr>
        <p:spPr bwMode="auto">
          <a:xfrm>
            <a:off x="624418" y="1268413"/>
            <a:ext cx="1084791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Opsomming van tekst</a:t>
            </a:r>
          </a:p>
          <a:p>
            <a:pPr lvl="0"/>
            <a:r>
              <a:rPr lang="en-US" altLang="en-US"/>
              <a:t>Opsomming van tekst</a:t>
            </a:r>
          </a:p>
          <a:p>
            <a:pPr lvl="0"/>
            <a:r>
              <a:rPr lang="en-US" altLang="en-US"/>
              <a:t>Opsomming van tekst</a:t>
            </a:r>
          </a:p>
          <a:p>
            <a:pPr lvl="0"/>
            <a:r>
              <a:rPr lang="en-US" altLang="en-US"/>
              <a:t>Opsomming van tekst</a:t>
            </a:r>
          </a:p>
          <a:p>
            <a:pPr lvl="0"/>
            <a:r>
              <a:rPr lang="en-US" altLang="en-US"/>
              <a:t>Opsomming van tekst</a:t>
            </a:r>
          </a:p>
          <a:p>
            <a:pPr lvl="0"/>
            <a:r>
              <a:rPr lang="en-US" altLang="en-US"/>
              <a:t>Opsomming van tekst</a:t>
            </a:r>
          </a:p>
          <a:p>
            <a:pPr lvl="0"/>
            <a:r>
              <a:rPr lang="en-US" altLang="en-US"/>
              <a:t>Opsomming van tekst</a:t>
            </a:r>
          </a:p>
          <a:p>
            <a:pPr lvl="1"/>
            <a:r>
              <a:rPr lang="en-US" altLang="en-US"/>
              <a:t>aaa</a:t>
            </a:r>
          </a:p>
        </p:txBody>
      </p:sp>
    </p:spTree>
  </p:cSld>
  <p:clrMap bg1="lt1" tx1="dk1" bg2="lt2" tx2="dk2" accent1="accent1" accent2="accent2" accent3="accent3" accent4="accent4" accent5="accent5" accent6="accent6" hlink="hlink" folHlink="folHlink"/>
  <p:sldLayoutIdLst>
    <p:sldLayoutId id="2147483789"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fontAlgn="base">
        <a:spcBef>
          <a:spcPct val="0"/>
        </a:spcBef>
        <a:spcAft>
          <a:spcPct val="0"/>
        </a:spcAft>
        <a:defRPr sz="3600" b="1">
          <a:solidFill>
            <a:schemeClr val="bg1"/>
          </a:solidFill>
          <a:latin typeface="Arial" charset="0"/>
        </a:defRPr>
      </a:lvl6pPr>
      <a:lvl7pPr marL="914400" algn="l" rtl="0" fontAlgn="base">
        <a:spcBef>
          <a:spcPct val="0"/>
        </a:spcBef>
        <a:spcAft>
          <a:spcPct val="0"/>
        </a:spcAft>
        <a:defRPr sz="3600" b="1">
          <a:solidFill>
            <a:schemeClr val="bg1"/>
          </a:solidFill>
          <a:latin typeface="Arial" charset="0"/>
        </a:defRPr>
      </a:lvl7pPr>
      <a:lvl8pPr marL="1371600" algn="l" rtl="0" fontAlgn="base">
        <a:spcBef>
          <a:spcPct val="0"/>
        </a:spcBef>
        <a:spcAft>
          <a:spcPct val="0"/>
        </a:spcAft>
        <a:defRPr sz="3600" b="1">
          <a:solidFill>
            <a:schemeClr val="bg1"/>
          </a:solidFill>
          <a:latin typeface="Arial" charset="0"/>
        </a:defRPr>
      </a:lvl8pPr>
      <a:lvl9pPr marL="1828800" algn="l" rtl="0" fontAlgn="base">
        <a:spcBef>
          <a:spcPct val="0"/>
        </a:spcBef>
        <a:spcAft>
          <a:spcPct val="0"/>
        </a:spcAft>
        <a:defRPr sz="3600" b="1">
          <a:solidFill>
            <a:schemeClr val="bg1"/>
          </a:solidFill>
          <a:latin typeface="Arial" charset="0"/>
        </a:defRPr>
      </a:lvl9pPr>
    </p:titleStyle>
    <p:bodyStyle>
      <a:lvl1pPr marL="342900" indent="-342900" algn="l" rtl="0" eaLnBrk="0" fontAlgn="base" hangingPunct="0">
        <a:lnSpc>
          <a:spcPct val="95000"/>
        </a:lnSpc>
        <a:spcBef>
          <a:spcPct val="0"/>
        </a:spcBef>
        <a:spcAft>
          <a:spcPct val="0"/>
        </a:spcAft>
        <a:buFont typeface="Arial" charset="0"/>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drugdiscovery.net/2025/02/20/the-google-co-scientist-hasnt-yet-lead-to-breakthroughs-a-closer-look-at-its-scientific-validation/"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190500" y="2514600"/>
            <a:ext cx="11811000" cy="573088"/>
          </a:xfrm>
        </p:spPr>
        <p:txBody>
          <a:bodyPr/>
          <a:lstStyle/>
          <a:p>
            <a:pPr eaLnBrk="1" hangingPunct="1">
              <a:spcBef>
                <a:spcPts val="1800"/>
              </a:spcBef>
              <a:spcAft>
                <a:spcPts val="1200"/>
              </a:spcAft>
            </a:pPr>
            <a:r>
              <a:rPr lang="en-GB" sz="4000" dirty="0"/>
              <a:t>From Models to Decision Making – </a:t>
            </a:r>
            <a:br>
              <a:rPr lang="en-GB" sz="4000" dirty="0"/>
            </a:br>
            <a:r>
              <a:rPr lang="en-GB" sz="4000" dirty="0"/>
              <a:t>Approaches and Pitfalls</a:t>
            </a:r>
            <a:br>
              <a:rPr lang="en-GB" sz="3800" dirty="0">
                <a:effectLst/>
                <a:ea typeface="Calibri" panose="020F0502020204030204" pitchFamily="34" charset="0"/>
                <a:cs typeface="Times New Roman" panose="02020603050405020304" pitchFamily="18" charset="0"/>
              </a:rPr>
            </a:br>
            <a:br>
              <a:rPr lang="en-GB" sz="3800" dirty="0">
                <a:effectLst/>
                <a:ea typeface="Calibri" panose="020F0502020204030204" pitchFamily="34" charset="0"/>
                <a:cs typeface="Times New Roman" panose="02020603050405020304" pitchFamily="18" charset="0"/>
              </a:rPr>
            </a:br>
            <a:r>
              <a:rPr lang="en-US" altLang="en-US" sz="2000" b="0" dirty="0"/>
              <a:t>Andreas Bender, PhD</a:t>
            </a:r>
            <a:br>
              <a:rPr lang="en-US" altLang="en-US" sz="2000" b="0" dirty="0"/>
            </a:br>
            <a:r>
              <a:rPr lang="en-US" altLang="en-US" sz="2000" b="0" dirty="0"/>
              <a:t>Professor for Machine Learning in Medicine, Khalifa University, Abu Dhabi, UAE</a:t>
            </a:r>
            <a:br>
              <a:rPr lang="en-US" altLang="en-US" sz="2000" b="0" dirty="0"/>
            </a:br>
            <a:br>
              <a:rPr lang="en-US" altLang="en-US" sz="2000" b="0" dirty="0"/>
            </a:br>
            <a:r>
              <a:rPr lang="en-US" altLang="en-US" sz="2000" b="0" dirty="0"/>
              <a:t>Visiting Professor, Yusuf Hamied Department of Chemistry, University of Cambridge, UK</a:t>
            </a:r>
            <a:br>
              <a:rPr lang="en-US" altLang="en-US" sz="2000" b="0" dirty="0"/>
            </a:br>
            <a:r>
              <a:rPr lang="en-US" altLang="en-US" sz="2000" b="0" dirty="0"/>
              <a:t>Research Professor at UBB and Project Leader at UMF, Cluj-Napoca, Romania</a:t>
            </a:r>
            <a:br>
              <a:rPr lang="en-US" altLang="en-US" sz="2000" b="0" dirty="0"/>
            </a:br>
            <a:r>
              <a:rPr lang="en-US" altLang="en-US" sz="2000" b="0" dirty="0"/>
              <a:t>Adjunct Faculty at National Institute for Bioprocessing Research and Training (NIBRT), Dublin, Ireland</a:t>
            </a:r>
            <a:br>
              <a:rPr lang="en-US" altLang="en-US" sz="2000" b="0" dirty="0"/>
            </a:br>
            <a:r>
              <a:rPr lang="en-US" altLang="en-US" sz="2000" b="0" dirty="0"/>
              <a:t>Co-Founder of Healx, Ltd., PharmEnable, Ltd., and Pangea Bio Ltd.</a:t>
            </a:r>
            <a:br>
              <a:rPr lang="en-US" altLang="en-US" sz="2000" b="0" dirty="0"/>
            </a:br>
            <a:br>
              <a:rPr lang="en-US" altLang="en-US" sz="2000" b="0" dirty="0"/>
            </a:br>
            <a:endParaRPr lang="en-US" altLang="en-US" sz="2000" b="0" dirty="0"/>
          </a:p>
        </p:txBody>
      </p:sp>
    </p:spTree>
    <p:custDataLst>
      <p:tags r:id="rId1"/>
    </p:custDataLst>
    <p:extLst>
      <p:ext uri="{BB962C8B-B14F-4D97-AF65-F5344CB8AC3E}">
        <p14:creationId xmlns:p14="http://schemas.microsoft.com/office/powerpoint/2010/main" val="7747731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CEF-7B0A-C409-8AD6-FF6286307FD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615C93B-62C4-826F-F7E6-5BA2B79762B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DD5C5F7-B360-AFB2-8F39-E605F360F90D}"/>
              </a:ext>
            </a:extLst>
          </p:cNvPr>
          <p:cNvPicPr>
            <a:picLocks noChangeAspect="1"/>
          </p:cNvPicPr>
          <p:nvPr/>
        </p:nvPicPr>
        <p:blipFill>
          <a:blip r:embed="rId2"/>
          <a:stretch>
            <a:fillRect/>
          </a:stretch>
        </p:blipFill>
        <p:spPr>
          <a:xfrm>
            <a:off x="0" y="7620"/>
            <a:ext cx="12092775" cy="6697980"/>
          </a:xfrm>
          <a:prstGeom prst="rect">
            <a:avLst/>
          </a:prstGeom>
        </p:spPr>
      </p:pic>
    </p:spTree>
    <p:extLst>
      <p:ext uri="{BB962C8B-B14F-4D97-AF65-F5344CB8AC3E}">
        <p14:creationId xmlns:p14="http://schemas.microsoft.com/office/powerpoint/2010/main" val="150783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380F-46B8-C77A-6FD3-676D189C23C6}"/>
              </a:ext>
            </a:extLst>
          </p:cNvPr>
          <p:cNvSpPr>
            <a:spLocks noGrp="1"/>
          </p:cNvSpPr>
          <p:nvPr>
            <p:ph type="title"/>
          </p:nvPr>
        </p:nvSpPr>
        <p:spPr>
          <a:xfrm>
            <a:off x="12700" y="16669"/>
            <a:ext cx="10847916" cy="633413"/>
          </a:xfrm>
        </p:spPr>
        <p:txBody>
          <a:bodyPr/>
          <a:lstStyle/>
          <a:p>
            <a:r>
              <a:rPr lang="en-GB" dirty="0"/>
              <a:t>Sounds like… LLMs?</a:t>
            </a:r>
          </a:p>
        </p:txBody>
      </p:sp>
      <p:sp>
        <p:nvSpPr>
          <p:cNvPr id="3" name="Content Placeholder 2">
            <a:extLst>
              <a:ext uri="{FF2B5EF4-FFF2-40B4-BE49-F238E27FC236}">
                <a16:creationId xmlns:a16="http://schemas.microsoft.com/office/drawing/2014/main" id="{382E9931-8FF9-762B-2367-E8163D58FF1F}"/>
              </a:ext>
            </a:extLst>
          </p:cNvPr>
          <p:cNvSpPr>
            <a:spLocks noGrp="1"/>
          </p:cNvSpPr>
          <p:nvPr>
            <p:ph idx="1"/>
          </p:nvPr>
        </p:nvSpPr>
        <p:spPr>
          <a:xfrm>
            <a:off x="152400" y="838200"/>
            <a:ext cx="8229600" cy="2743200"/>
          </a:xfrm>
        </p:spPr>
        <p:txBody>
          <a:bodyPr/>
          <a:lstStyle/>
          <a:p>
            <a:pPr marL="0" indent="0">
              <a:buNone/>
            </a:pPr>
            <a:r>
              <a:rPr lang="en-US" sz="2600" dirty="0"/>
              <a:t>'Say goodbye to the costs and frustrations associated with writing software: The Last One will be available very soon. The Last One is a computer program that writes computer programs. Programs that work first time, every time.</a:t>
            </a:r>
          </a:p>
        </p:txBody>
      </p:sp>
      <p:pic>
        <p:nvPicPr>
          <p:cNvPr id="4" name="Picture 3" descr="CDN media">
            <a:extLst>
              <a:ext uri="{FF2B5EF4-FFF2-40B4-BE49-F238E27FC236}">
                <a16:creationId xmlns:a16="http://schemas.microsoft.com/office/drawing/2014/main" id="{88EEAAB0-204F-5B36-C076-BB5074E22752}"/>
              </a:ext>
            </a:extLst>
          </p:cNvPr>
          <p:cNvPicPr>
            <a:picLocks noChangeAspect="1"/>
          </p:cNvPicPr>
          <p:nvPr/>
        </p:nvPicPr>
        <p:blipFill>
          <a:blip r:embed="rId2"/>
          <a:stretch>
            <a:fillRect/>
          </a:stretch>
        </p:blipFill>
        <p:spPr>
          <a:xfrm>
            <a:off x="8610600" y="-10159"/>
            <a:ext cx="2782913" cy="3667760"/>
          </a:xfrm>
          <a:prstGeom prst="rect">
            <a:avLst/>
          </a:prstGeom>
        </p:spPr>
      </p:pic>
      <p:pic>
        <p:nvPicPr>
          <p:cNvPr id="6" name="Picture 5">
            <a:extLst>
              <a:ext uri="{FF2B5EF4-FFF2-40B4-BE49-F238E27FC236}">
                <a16:creationId xmlns:a16="http://schemas.microsoft.com/office/drawing/2014/main" id="{75439BAA-B019-084F-A248-4097C6466458}"/>
              </a:ext>
            </a:extLst>
          </p:cNvPr>
          <p:cNvPicPr>
            <a:picLocks noChangeAspect="1"/>
          </p:cNvPicPr>
          <p:nvPr/>
        </p:nvPicPr>
        <p:blipFill>
          <a:blip r:embed="rId3"/>
          <a:stretch>
            <a:fillRect/>
          </a:stretch>
        </p:blipFill>
        <p:spPr>
          <a:xfrm>
            <a:off x="5817112" y="3657600"/>
            <a:ext cx="6374888" cy="3147539"/>
          </a:xfrm>
          <a:prstGeom prst="rect">
            <a:avLst/>
          </a:prstGeom>
        </p:spPr>
      </p:pic>
      <p:sp>
        <p:nvSpPr>
          <p:cNvPr id="7" name="TextBox 6">
            <a:extLst>
              <a:ext uri="{FF2B5EF4-FFF2-40B4-BE49-F238E27FC236}">
                <a16:creationId xmlns:a16="http://schemas.microsoft.com/office/drawing/2014/main" id="{58C57BF3-0F46-693A-2634-DFA266AEA707}"/>
              </a:ext>
            </a:extLst>
          </p:cNvPr>
          <p:cNvSpPr txBox="1"/>
          <p:nvPr/>
        </p:nvSpPr>
        <p:spPr>
          <a:xfrm>
            <a:off x="152399" y="2971800"/>
            <a:ext cx="5436113" cy="4093428"/>
          </a:xfrm>
          <a:prstGeom prst="rect">
            <a:avLst/>
          </a:prstGeom>
          <a:noFill/>
        </p:spPr>
        <p:txBody>
          <a:bodyPr wrap="square" rtlCol="0">
            <a:spAutoFit/>
          </a:bodyPr>
          <a:lstStyle/>
          <a:p>
            <a:pPr marL="0" indent="0">
              <a:buNone/>
            </a:pPr>
            <a:r>
              <a:rPr lang="en-US" sz="2600" dirty="0">
                <a:latin typeface="Arial" panose="020B0604020202020204" pitchFamily="34" charset="0"/>
                <a:cs typeface="Arial" panose="020B0604020202020204" pitchFamily="34" charset="0"/>
              </a:rPr>
              <a:t>By asking you questions in genuinely plain English about what you want your program to do, The Last one uses those answers to generate a totally bug-free program in BASIC, ready to put to immediate use.’</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D.J. ‘AI’ Systems Ltd., 1981</a:t>
            </a:r>
            <a:endParaRPr lang="en-GB" sz="2600" dirty="0">
              <a:latin typeface="Arial" panose="020B0604020202020204" pitchFamily="34" charset="0"/>
              <a:cs typeface="Arial" panose="020B0604020202020204" pitchFamily="34" charset="0"/>
            </a:endParaRPr>
          </a:p>
          <a:p>
            <a:endParaRPr lang="en-GB"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60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33592-363A-E1A1-19EE-FE9E53FFB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7BEB7-2DA4-3568-AADE-060F0483321B}"/>
              </a:ext>
            </a:extLst>
          </p:cNvPr>
          <p:cNvSpPr>
            <a:spLocks noGrp="1"/>
          </p:cNvSpPr>
          <p:nvPr>
            <p:ph type="title"/>
          </p:nvPr>
        </p:nvSpPr>
        <p:spPr>
          <a:xfrm>
            <a:off x="624418" y="287338"/>
            <a:ext cx="11491382" cy="633413"/>
          </a:xfrm>
        </p:spPr>
        <p:txBody>
          <a:bodyPr/>
          <a:lstStyle/>
          <a:p>
            <a:r>
              <a:rPr lang="en-US" dirty="0"/>
              <a:t>THE GOAL: Clinically relevant decisions, related to (mostly) efficacy and (also) safety</a:t>
            </a:r>
            <a:endParaRPr lang="en-GB" dirty="0"/>
          </a:p>
        </p:txBody>
      </p:sp>
      <p:sp>
        <p:nvSpPr>
          <p:cNvPr id="6" name="Content Placeholder 5">
            <a:extLst>
              <a:ext uri="{FF2B5EF4-FFF2-40B4-BE49-F238E27FC236}">
                <a16:creationId xmlns:a16="http://schemas.microsoft.com/office/drawing/2014/main" id="{2797483B-AF89-4100-B330-15F9B9519CD2}"/>
              </a:ext>
            </a:extLst>
          </p:cNvPr>
          <p:cNvSpPr>
            <a:spLocks noGrp="1"/>
          </p:cNvSpPr>
          <p:nvPr>
            <p:ph idx="1"/>
          </p:nvPr>
        </p:nvSpPr>
        <p:spPr>
          <a:xfrm>
            <a:off x="129118" y="4265760"/>
            <a:ext cx="1890182" cy="1371600"/>
          </a:xfrm>
        </p:spPr>
        <p:txBody>
          <a:bodyPr/>
          <a:lstStyle/>
          <a:p>
            <a:pPr marL="0" indent="0">
              <a:buNone/>
            </a:pPr>
            <a:r>
              <a:rPr lang="en-GB" sz="2000" dirty="0"/>
              <a:t>Bender and Cortes, Drug Discovery Today 2021</a:t>
            </a:r>
          </a:p>
          <a:p>
            <a:pPr marL="0" indent="0">
              <a:buNone/>
            </a:pPr>
            <a:endParaRPr lang="en-GB" sz="2000" dirty="0"/>
          </a:p>
          <a:p>
            <a:pPr marL="0" indent="0">
              <a:buNone/>
            </a:pPr>
            <a:r>
              <a:rPr lang="en-GB" sz="2000" dirty="0"/>
              <a:t>Bender et al. NRDD 2026</a:t>
            </a:r>
          </a:p>
        </p:txBody>
      </p:sp>
      <p:pic>
        <p:nvPicPr>
          <p:cNvPr id="8" name="Picture 7">
            <a:extLst>
              <a:ext uri="{FF2B5EF4-FFF2-40B4-BE49-F238E27FC236}">
                <a16:creationId xmlns:a16="http://schemas.microsoft.com/office/drawing/2014/main" id="{FCF697A7-D8DF-2F73-D7F8-95BC6CC1E774}"/>
              </a:ext>
            </a:extLst>
          </p:cNvPr>
          <p:cNvPicPr>
            <a:picLocks noChangeAspect="1"/>
          </p:cNvPicPr>
          <p:nvPr/>
        </p:nvPicPr>
        <p:blipFill>
          <a:blip r:embed="rId2"/>
          <a:stretch>
            <a:fillRect/>
          </a:stretch>
        </p:blipFill>
        <p:spPr>
          <a:xfrm>
            <a:off x="1905000" y="1220640"/>
            <a:ext cx="7843576" cy="5380502"/>
          </a:xfrm>
          <a:prstGeom prst="rect">
            <a:avLst/>
          </a:prstGeom>
        </p:spPr>
      </p:pic>
      <p:grpSp>
        <p:nvGrpSpPr>
          <p:cNvPr id="5" name="Group 4">
            <a:extLst>
              <a:ext uri="{FF2B5EF4-FFF2-40B4-BE49-F238E27FC236}">
                <a16:creationId xmlns:a16="http://schemas.microsoft.com/office/drawing/2014/main" id="{0446FD40-5DA6-9818-9F42-DF31B32D69DE}"/>
              </a:ext>
            </a:extLst>
          </p:cNvPr>
          <p:cNvGrpSpPr/>
          <p:nvPr/>
        </p:nvGrpSpPr>
        <p:grpSpPr>
          <a:xfrm>
            <a:off x="6019800" y="920751"/>
            <a:ext cx="5969394" cy="4870449"/>
            <a:chOff x="6019800" y="920751"/>
            <a:chExt cx="5969394" cy="4870449"/>
          </a:xfrm>
        </p:grpSpPr>
        <p:sp>
          <p:nvSpPr>
            <p:cNvPr id="3" name="Rectangle 2">
              <a:extLst>
                <a:ext uri="{FF2B5EF4-FFF2-40B4-BE49-F238E27FC236}">
                  <a16:creationId xmlns:a16="http://schemas.microsoft.com/office/drawing/2014/main" id="{4476E0D2-8225-57EA-7A15-286E7CAE5AB6}"/>
                </a:ext>
              </a:extLst>
            </p:cNvPr>
            <p:cNvSpPr/>
            <p:nvPr/>
          </p:nvSpPr>
          <p:spPr bwMode="auto">
            <a:xfrm>
              <a:off x="6019800" y="1676400"/>
              <a:ext cx="2667000" cy="411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4" name="TextBox 3">
              <a:extLst>
                <a:ext uri="{FF2B5EF4-FFF2-40B4-BE49-F238E27FC236}">
                  <a16:creationId xmlns:a16="http://schemas.microsoft.com/office/drawing/2014/main" id="{A426AC19-FFEB-7CD0-CCFE-9DA3A4754E30}"/>
                </a:ext>
              </a:extLst>
            </p:cNvPr>
            <p:cNvSpPr txBox="1"/>
            <p:nvPr/>
          </p:nvSpPr>
          <p:spPr>
            <a:xfrm>
              <a:off x="9865388" y="920751"/>
              <a:ext cx="2123806" cy="4154984"/>
            </a:xfrm>
            <a:prstGeom prst="rect">
              <a:avLst/>
            </a:prstGeom>
            <a:noFill/>
          </p:spPr>
          <p:txBody>
            <a:bodyPr wrap="square" rtlCol="0">
              <a:spAutoFit/>
            </a:bodyPr>
            <a:lstStyle/>
            <a:p>
              <a:r>
                <a:rPr lang="en-US" sz="2400" dirty="0"/>
                <a:t>What matters is the right compound in the right patient (dosed in the right way)</a:t>
              </a:r>
            </a:p>
            <a:p>
              <a:endParaRPr lang="en-US" sz="2400" dirty="0"/>
            </a:p>
            <a:p>
              <a:r>
                <a:rPr lang="en-US" sz="2400" dirty="0"/>
                <a:t>Everything else matters less. </a:t>
              </a:r>
              <a:r>
                <a:rPr lang="en-US" sz="2400" i="1" dirty="0"/>
                <a:t>Far</a:t>
              </a:r>
              <a:r>
                <a:rPr lang="en-US" sz="2400" dirty="0"/>
                <a:t> less.</a:t>
              </a:r>
              <a:endParaRPr lang="en-GB" sz="2400" dirty="0"/>
            </a:p>
          </p:txBody>
        </p:sp>
        <p:cxnSp>
          <p:nvCxnSpPr>
            <p:cNvPr id="7" name="Straight Arrow Connector 6">
              <a:extLst>
                <a:ext uri="{FF2B5EF4-FFF2-40B4-BE49-F238E27FC236}">
                  <a16:creationId xmlns:a16="http://schemas.microsoft.com/office/drawing/2014/main" id="{FF7B1D8F-7DDF-0F0C-8C63-4FEDE4063090}"/>
                </a:ext>
              </a:extLst>
            </p:cNvPr>
            <p:cNvCxnSpPr/>
            <p:nvPr/>
          </p:nvCxnSpPr>
          <p:spPr bwMode="auto">
            <a:xfrm flipH="1">
              <a:off x="8801100" y="3124200"/>
              <a:ext cx="833176" cy="152400"/>
            </a:xfrm>
            <a:prstGeom prst="straightConnector1">
              <a:avLst/>
            </a:prstGeom>
            <a:noFill/>
            <a:ln w="38100" cap="flat" cmpd="sng" algn="ctr">
              <a:solidFill>
                <a:srgbClr val="FF0000"/>
              </a:solidFill>
              <a:prstDash val="solid"/>
              <a:round/>
              <a:headEnd type="none" w="med" len="med"/>
              <a:tailEnd type="triangle"/>
            </a:ln>
            <a:effectLst/>
          </p:spPr>
        </p:cxnSp>
      </p:grpSp>
      <p:sp>
        <p:nvSpPr>
          <p:cNvPr id="9" name="TextBox 8">
            <a:extLst>
              <a:ext uri="{FF2B5EF4-FFF2-40B4-BE49-F238E27FC236}">
                <a16:creationId xmlns:a16="http://schemas.microsoft.com/office/drawing/2014/main" id="{7D7378AF-42D1-D290-C2EF-A60EC0A58169}"/>
              </a:ext>
            </a:extLst>
          </p:cNvPr>
          <p:cNvSpPr txBox="1"/>
          <p:nvPr/>
        </p:nvSpPr>
        <p:spPr>
          <a:xfrm>
            <a:off x="2021812" y="2226945"/>
            <a:ext cx="7609952" cy="2954655"/>
          </a:xfrm>
          <a:prstGeom prst="rect">
            <a:avLst/>
          </a:prstGeom>
          <a:solidFill>
            <a:schemeClr val="accent3"/>
          </a:solidFill>
          <a:ln w="38100">
            <a:solidFill>
              <a:schemeClr val="tx1"/>
            </a:solidFill>
          </a:ln>
        </p:spPr>
        <p:txBody>
          <a:bodyPr wrap="square" rtlCol="0">
            <a:spAutoFit/>
          </a:bodyPr>
          <a:lstStyle/>
          <a:p>
            <a:pPr algn="ctr"/>
            <a:r>
              <a:rPr lang="en-GB" sz="6200" dirty="0">
                <a:solidFill>
                  <a:schemeClr val="tx1"/>
                </a:solidFill>
              </a:rPr>
              <a:t>Fast is good</a:t>
            </a:r>
          </a:p>
          <a:p>
            <a:pPr algn="ctr"/>
            <a:r>
              <a:rPr lang="en-GB" sz="6200" dirty="0">
                <a:solidFill>
                  <a:schemeClr val="tx1"/>
                </a:solidFill>
              </a:rPr>
              <a:t>Cheap is good</a:t>
            </a:r>
          </a:p>
          <a:p>
            <a:pPr algn="ctr"/>
            <a:r>
              <a:rPr lang="en-GB" sz="6200" dirty="0">
                <a:solidFill>
                  <a:schemeClr val="tx1"/>
                </a:solidFill>
              </a:rPr>
              <a:t>But better is better</a:t>
            </a:r>
          </a:p>
        </p:txBody>
      </p:sp>
    </p:spTree>
    <p:extLst>
      <p:ext uri="{BB962C8B-B14F-4D97-AF65-F5344CB8AC3E}">
        <p14:creationId xmlns:p14="http://schemas.microsoft.com/office/powerpoint/2010/main" val="210102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4E8D-F1F2-6621-DC8F-E0B70AD61B42}"/>
              </a:ext>
            </a:extLst>
          </p:cNvPr>
          <p:cNvSpPr>
            <a:spLocks noGrp="1"/>
          </p:cNvSpPr>
          <p:nvPr>
            <p:ph type="title"/>
          </p:nvPr>
        </p:nvSpPr>
        <p:spPr>
          <a:xfrm>
            <a:off x="2438400" y="228600"/>
            <a:ext cx="7162800" cy="633413"/>
          </a:xfrm>
        </p:spPr>
        <p:txBody>
          <a:bodyPr/>
          <a:lstStyle/>
          <a:p>
            <a:r>
              <a:rPr lang="en-US" dirty="0"/>
              <a:t>Why models sometimes don’t translate to clinical impact</a:t>
            </a:r>
            <a:endParaRPr lang="en-GB" dirty="0"/>
          </a:p>
        </p:txBody>
      </p:sp>
      <p:pic>
        <p:nvPicPr>
          <p:cNvPr id="21" name="Picture 20">
            <a:extLst>
              <a:ext uri="{FF2B5EF4-FFF2-40B4-BE49-F238E27FC236}">
                <a16:creationId xmlns:a16="http://schemas.microsoft.com/office/drawing/2014/main" id="{6EBCD02C-BEA6-446F-58A4-4D1C268F5C9B}"/>
              </a:ext>
            </a:extLst>
          </p:cNvPr>
          <p:cNvPicPr>
            <a:picLocks noChangeAspect="1"/>
          </p:cNvPicPr>
          <p:nvPr/>
        </p:nvPicPr>
        <p:blipFill>
          <a:blip r:embed="rId2"/>
          <a:stretch>
            <a:fillRect/>
          </a:stretch>
        </p:blipFill>
        <p:spPr>
          <a:xfrm>
            <a:off x="3015333" y="1319784"/>
            <a:ext cx="5323134" cy="5385816"/>
          </a:xfrm>
          <a:prstGeom prst="rect">
            <a:avLst/>
          </a:prstGeom>
        </p:spPr>
      </p:pic>
    </p:spTree>
    <p:extLst>
      <p:ext uri="{BB962C8B-B14F-4D97-AF65-F5344CB8AC3E}">
        <p14:creationId xmlns:p14="http://schemas.microsoft.com/office/powerpoint/2010/main" val="167176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EE26C-A6BE-3FF1-B65E-3276536C09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A6AC20-1382-D7A2-B22D-F48A1EB06F26}"/>
              </a:ext>
            </a:extLst>
          </p:cNvPr>
          <p:cNvSpPr>
            <a:spLocks noGrp="1"/>
          </p:cNvSpPr>
          <p:nvPr>
            <p:ph idx="1"/>
          </p:nvPr>
        </p:nvSpPr>
        <p:spPr>
          <a:xfrm>
            <a:off x="533400" y="1295400"/>
            <a:ext cx="9884172" cy="4608512"/>
          </a:xfrm>
        </p:spPr>
        <p:txBody>
          <a:bodyPr/>
          <a:lstStyle/>
          <a:p>
            <a:r>
              <a:rPr lang="en-GB" sz="2400" b="1" i="1" dirty="0"/>
              <a:t>“Does</a:t>
            </a:r>
            <a:r>
              <a:rPr lang="en-GB" sz="2400" b="1" dirty="0"/>
              <a:t> drug Y cause adverse reaction Z? Yes, or no?”</a:t>
            </a:r>
          </a:p>
          <a:p>
            <a:r>
              <a:rPr lang="en-GB" sz="2400" dirty="0"/>
              <a:t>Pharmacovigilance Department: Yes, </a:t>
            </a:r>
            <a:r>
              <a:rPr lang="en-GB" sz="2400" i="1" dirty="0"/>
              <a:t>if</a:t>
            </a:r>
            <a:r>
              <a:rPr lang="en-GB" sz="2400" dirty="0"/>
              <a:t> we have… </a:t>
            </a:r>
          </a:p>
          <a:p>
            <a:pPr lvl="1"/>
            <a:r>
              <a:rPr lang="en-GB" sz="2000" dirty="0"/>
              <a:t>A patient with this </a:t>
            </a:r>
            <a:r>
              <a:rPr lang="en-GB" sz="2000" i="1" dirty="0"/>
              <a:t>genotype</a:t>
            </a:r>
            <a:r>
              <a:rPr lang="en-GB" sz="2000" dirty="0"/>
              <a:t> (which is generally unknown) </a:t>
            </a:r>
          </a:p>
          <a:p>
            <a:pPr lvl="1"/>
            <a:r>
              <a:rPr lang="en-GB" sz="2000" dirty="0"/>
              <a:t>Who has this </a:t>
            </a:r>
            <a:r>
              <a:rPr lang="en-GB" sz="2000" i="1" dirty="0"/>
              <a:t>disease endotype</a:t>
            </a:r>
            <a:r>
              <a:rPr lang="en-GB" sz="2000" dirty="0"/>
              <a:t> (which is often insufficiently defined) </a:t>
            </a:r>
          </a:p>
          <a:p>
            <a:pPr lvl="1"/>
            <a:r>
              <a:rPr lang="en-GB" sz="2000" dirty="0"/>
              <a:t>Who takes </a:t>
            </a:r>
            <a:r>
              <a:rPr lang="en-GB" sz="2000" i="1" dirty="0"/>
              <a:t>dose X</a:t>
            </a:r>
            <a:r>
              <a:rPr lang="en-GB" sz="2000" dirty="0"/>
              <a:t> of </a:t>
            </a:r>
            <a:r>
              <a:rPr lang="en-GB" sz="2000" i="1" dirty="0"/>
              <a:t>drug Y</a:t>
            </a:r>
            <a:r>
              <a:rPr lang="en-GB" sz="2000" dirty="0"/>
              <a:t> (but sometimes also forgets to take it)</a:t>
            </a:r>
          </a:p>
          <a:p>
            <a:pPr lvl="1"/>
            <a:r>
              <a:rPr lang="en-GB" sz="2000" dirty="0"/>
              <a:t>Then we see </a:t>
            </a:r>
            <a:r>
              <a:rPr lang="en-GB" sz="2000" i="1" dirty="0"/>
              <a:t>adverse reaction (effect) Z </a:t>
            </a:r>
            <a:r>
              <a:rPr lang="en-GB" sz="2000" dirty="0"/>
              <a:t>… </a:t>
            </a:r>
          </a:p>
          <a:p>
            <a:pPr lvl="1"/>
            <a:r>
              <a:rPr lang="en-GB" sz="2000" dirty="0"/>
              <a:t>But only in x</a:t>
            </a:r>
            <a:r>
              <a:rPr lang="en-GB" sz="2000" i="1" dirty="0"/>
              <a:t>% of all cases </a:t>
            </a:r>
            <a:r>
              <a:rPr lang="en-GB" sz="2000" dirty="0"/>
              <a:t>and </a:t>
            </a:r>
          </a:p>
          <a:p>
            <a:pPr lvl="1"/>
            <a:r>
              <a:rPr lang="en-GB" sz="2000" dirty="0"/>
              <a:t>With </a:t>
            </a:r>
            <a:r>
              <a:rPr lang="en-GB" sz="2000" i="1" dirty="0"/>
              <a:t>different severity</a:t>
            </a:r>
            <a:r>
              <a:rPr lang="en-GB" sz="2000" dirty="0"/>
              <a:t> and</a:t>
            </a:r>
          </a:p>
          <a:p>
            <a:pPr lvl="1"/>
            <a:r>
              <a:rPr lang="en-GB" sz="2000" i="1" dirty="0"/>
              <a:t>If co-administered with a drug from class C</a:t>
            </a:r>
            <a:endParaRPr lang="en-GB" sz="2000" dirty="0"/>
          </a:p>
          <a:p>
            <a:pPr lvl="1"/>
            <a:r>
              <a:rPr lang="en-GB" sz="2000" dirty="0"/>
              <a:t>More frequently in </a:t>
            </a:r>
            <a:r>
              <a:rPr lang="en-GB" sz="2000" i="1" dirty="0"/>
              <a:t>males</a:t>
            </a:r>
            <a:r>
              <a:rPr lang="en-GB" sz="2000" dirty="0"/>
              <a:t> and</a:t>
            </a:r>
          </a:p>
          <a:p>
            <a:pPr lvl="1"/>
            <a:r>
              <a:rPr lang="en-GB" sz="2000" dirty="0"/>
              <a:t>Only </a:t>
            </a:r>
            <a:r>
              <a:rPr lang="en-GB" sz="2000" i="1" dirty="0"/>
              <a:t>long-term</a:t>
            </a:r>
            <a:r>
              <a:rPr lang="en-GB" sz="2000" dirty="0"/>
              <a:t> </a:t>
            </a:r>
          </a:p>
          <a:p>
            <a:pPr lvl="1"/>
            <a:r>
              <a:rPr lang="en-GB" sz="2000" dirty="0"/>
              <a:t>(Etc.)</a:t>
            </a:r>
          </a:p>
          <a:p>
            <a:pPr lvl="1"/>
            <a:endParaRPr lang="en-GB" sz="2000" dirty="0"/>
          </a:p>
          <a:p>
            <a:r>
              <a:rPr lang="en-GB" sz="2400" b="1" dirty="0"/>
              <a:t>So – does drug Y cause adverse event Z? </a:t>
            </a:r>
          </a:p>
        </p:txBody>
      </p:sp>
      <p:pic>
        <p:nvPicPr>
          <p:cNvPr id="4" name="Picture 3">
            <a:extLst>
              <a:ext uri="{FF2B5EF4-FFF2-40B4-BE49-F238E27FC236}">
                <a16:creationId xmlns:a16="http://schemas.microsoft.com/office/drawing/2014/main" id="{493F8958-DC6A-33EB-9A57-6AB6FC701B07}"/>
              </a:ext>
            </a:extLst>
          </p:cNvPr>
          <p:cNvPicPr>
            <a:picLocks noChangeAspect="1"/>
          </p:cNvPicPr>
          <p:nvPr/>
        </p:nvPicPr>
        <p:blipFill rotWithShape="1">
          <a:blip r:embed="rId2"/>
          <a:srcRect l="4771" t="9931" r="11048" b="4809"/>
          <a:stretch/>
        </p:blipFill>
        <p:spPr>
          <a:xfrm>
            <a:off x="6477000" y="3200400"/>
            <a:ext cx="5460179" cy="2590800"/>
          </a:xfrm>
          <a:prstGeom prst="rect">
            <a:avLst/>
          </a:prstGeom>
        </p:spPr>
      </p:pic>
      <p:sp>
        <p:nvSpPr>
          <p:cNvPr id="6" name="Title 1">
            <a:extLst>
              <a:ext uri="{FF2B5EF4-FFF2-40B4-BE49-F238E27FC236}">
                <a16:creationId xmlns:a16="http://schemas.microsoft.com/office/drawing/2014/main" id="{2DFA0E94-7E4E-A8CD-3941-27CB9571E3BD}"/>
              </a:ext>
            </a:extLst>
          </p:cNvPr>
          <p:cNvSpPr txBox="1">
            <a:spLocks/>
          </p:cNvSpPr>
          <p:nvPr/>
        </p:nvSpPr>
        <p:spPr bwMode="auto">
          <a:xfrm>
            <a:off x="457200" y="320675"/>
            <a:ext cx="115824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fontAlgn="base">
              <a:spcBef>
                <a:spcPct val="0"/>
              </a:spcBef>
              <a:spcAft>
                <a:spcPct val="0"/>
              </a:spcAft>
              <a:defRPr sz="3600" b="1">
                <a:solidFill>
                  <a:schemeClr val="bg1"/>
                </a:solidFill>
                <a:latin typeface="Arial" charset="0"/>
              </a:defRPr>
            </a:lvl6pPr>
            <a:lvl7pPr marL="914400" algn="l" rtl="0" fontAlgn="base">
              <a:spcBef>
                <a:spcPct val="0"/>
              </a:spcBef>
              <a:spcAft>
                <a:spcPct val="0"/>
              </a:spcAft>
              <a:defRPr sz="3600" b="1">
                <a:solidFill>
                  <a:schemeClr val="bg1"/>
                </a:solidFill>
                <a:latin typeface="Arial" charset="0"/>
              </a:defRPr>
            </a:lvl7pPr>
            <a:lvl8pPr marL="1371600" algn="l" rtl="0" fontAlgn="base">
              <a:spcBef>
                <a:spcPct val="0"/>
              </a:spcBef>
              <a:spcAft>
                <a:spcPct val="0"/>
              </a:spcAft>
              <a:defRPr sz="3600" b="1">
                <a:solidFill>
                  <a:schemeClr val="bg1"/>
                </a:solidFill>
                <a:latin typeface="Arial" charset="0"/>
              </a:defRPr>
            </a:lvl8pPr>
            <a:lvl9pPr marL="1828800" algn="l" rtl="0" fontAlgn="base">
              <a:spcBef>
                <a:spcPct val="0"/>
              </a:spcBef>
              <a:spcAft>
                <a:spcPct val="0"/>
              </a:spcAft>
              <a:defRPr sz="3600" b="1">
                <a:solidFill>
                  <a:schemeClr val="bg1"/>
                </a:solidFill>
                <a:latin typeface="Arial" charset="0"/>
              </a:defRPr>
            </a:lvl9pPr>
          </a:lstStyle>
          <a:p>
            <a:r>
              <a:rPr lang="en-US" kern="0" dirty="0"/>
              <a:t>1. Biological data: a) Machine learning needs labels</a:t>
            </a:r>
            <a:br>
              <a:rPr lang="en-US" kern="0" dirty="0"/>
            </a:br>
            <a:r>
              <a:rPr lang="en-US" kern="0" dirty="0"/>
              <a:t>b) Biological data is impossible/very hard to label</a:t>
            </a:r>
            <a:endParaRPr lang="en-GB" kern="0" dirty="0"/>
          </a:p>
        </p:txBody>
      </p:sp>
      <p:sp>
        <p:nvSpPr>
          <p:cNvPr id="5" name="TextBox 4">
            <a:extLst>
              <a:ext uri="{FF2B5EF4-FFF2-40B4-BE49-F238E27FC236}">
                <a16:creationId xmlns:a16="http://schemas.microsoft.com/office/drawing/2014/main" id="{115ABA06-2D33-A433-7089-140D91123425}"/>
              </a:ext>
            </a:extLst>
          </p:cNvPr>
          <p:cNvSpPr txBox="1"/>
          <p:nvPr/>
        </p:nvSpPr>
        <p:spPr>
          <a:xfrm>
            <a:off x="7315200" y="6132512"/>
            <a:ext cx="4343400" cy="461665"/>
          </a:xfrm>
          <a:prstGeom prst="rect">
            <a:avLst/>
          </a:prstGeom>
          <a:noFill/>
        </p:spPr>
        <p:txBody>
          <a:bodyPr wrap="square" rtlCol="0">
            <a:spAutoFit/>
          </a:bodyPr>
          <a:lstStyle/>
          <a:p>
            <a:r>
              <a:rPr lang="en-US" sz="2400" b="1" dirty="0">
                <a:latin typeface="+mj-lt"/>
              </a:rPr>
              <a:t>Is water now toxic?</a:t>
            </a:r>
            <a:endParaRPr lang="en-GB" sz="2400" b="1" dirty="0">
              <a:latin typeface="+mj-lt"/>
            </a:endParaRPr>
          </a:p>
        </p:txBody>
      </p:sp>
    </p:spTree>
    <p:extLst>
      <p:ext uri="{BB962C8B-B14F-4D97-AF65-F5344CB8AC3E}">
        <p14:creationId xmlns:p14="http://schemas.microsoft.com/office/powerpoint/2010/main" val="38232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2B044-8BB2-21AB-EE6E-0E5F9DBC13E5}"/>
              </a:ext>
            </a:extLst>
          </p:cNvPr>
          <p:cNvSpPr>
            <a:spLocks noGrp="1"/>
          </p:cNvSpPr>
          <p:nvPr>
            <p:ph type="title"/>
          </p:nvPr>
        </p:nvSpPr>
        <p:spPr>
          <a:xfrm>
            <a:off x="228600" y="228600"/>
            <a:ext cx="10847916" cy="633413"/>
          </a:xfrm>
        </p:spPr>
        <p:txBody>
          <a:bodyPr/>
          <a:lstStyle/>
          <a:p>
            <a:r>
              <a:rPr lang="en-US" dirty="0"/>
              <a:t>Illustration of low predictivity of much of our data, and hence labels, and hence models</a:t>
            </a:r>
            <a:endParaRPr lang="en-GB" dirty="0"/>
          </a:p>
        </p:txBody>
      </p:sp>
      <p:sp>
        <p:nvSpPr>
          <p:cNvPr id="3" name="Content Placeholder 2">
            <a:extLst>
              <a:ext uri="{FF2B5EF4-FFF2-40B4-BE49-F238E27FC236}">
                <a16:creationId xmlns:a16="http://schemas.microsoft.com/office/drawing/2014/main" id="{E4D9DBBD-EE68-6767-F4F1-BEA7894CE761}"/>
              </a:ext>
            </a:extLst>
          </p:cNvPr>
          <p:cNvSpPr>
            <a:spLocks noGrp="1"/>
          </p:cNvSpPr>
          <p:nvPr>
            <p:ph idx="1"/>
          </p:nvPr>
        </p:nvSpPr>
        <p:spPr>
          <a:xfrm>
            <a:off x="-17929" y="6104740"/>
            <a:ext cx="12192000" cy="839768"/>
          </a:xfrm>
        </p:spPr>
        <p:txBody>
          <a:bodyPr/>
          <a:lstStyle/>
          <a:p>
            <a:pPr marL="0" indent="0">
              <a:buNone/>
            </a:pPr>
            <a:r>
              <a:rPr lang="en-GB" sz="1400" dirty="0"/>
              <a:t>Proctor WR </a:t>
            </a:r>
            <a:r>
              <a:rPr lang="en-GB" sz="1400" i="1" dirty="0"/>
              <a:t>et al.</a:t>
            </a:r>
            <a:r>
              <a:rPr lang="en-GB" sz="1400" dirty="0"/>
              <a:t>. Utility of spherical human liver microtissues for prediction of clinical drug-induced liver injury. Arch </a:t>
            </a:r>
            <a:r>
              <a:rPr lang="en-GB" sz="1400" dirty="0" err="1"/>
              <a:t>Toxicol</a:t>
            </a:r>
            <a:r>
              <a:rPr lang="en-GB" sz="1400" dirty="0"/>
              <a:t>. 2017 Aug;91(8):2849-2863.</a:t>
            </a:r>
          </a:p>
          <a:p>
            <a:pPr marL="0" indent="0">
              <a:buNone/>
            </a:pPr>
            <a:r>
              <a:rPr lang="en-GB" sz="1400" dirty="0"/>
              <a:t>Rudolf AF </a:t>
            </a:r>
            <a:r>
              <a:rPr lang="en-GB" sz="1400" i="1" dirty="0"/>
              <a:t>et al.</a:t>
            </a:r>
            <a:r>
              <a:rPr lang="en-GB" sz="1400" dirty="0"/>
              <a:t>. A comparison of protein kinases inhibitor screening methods using both enzymatic activity and binding affinity determination. </a:t>
            </a:r>
            <a:r>
              <a:rPr lang="en-GB" sz="1400" dirty="0" err="1"/>
              <a:t>PLoS</a:t>
            </a:r>
            <a:r>
              <a:rPr lang="en-GB" sz="1400" dirty="0"/>
              <a:t> One. 2014 Jun 10;9(6):e98800. </a:t>
            </a:r>
          </a:p>
        </p:txBody>
      </p:sp>
      <p:pic>
        <p:nvPicPr>
          <p:cNvPr id="4" name="image7.png" descr="A graph of a graph and a diagram of a graph&#10;&#10;Description automatically generated with medium confidence">
            <a:extLst>
              <a:ext uri="{FF2B5EF4-FFF2-40B4-BE49-F238E27FC236}">
                <a16:creationId xmlns:a16="http://schemas.microsoft.com/office/drawing/2014/main" id="{4800D85A-CAF0-42E2-1864-06485C2378A7}"/>
              </a:ext>
            </a:extLst>
          </p:cNvPr>
          <p:cNvPicPr/>
          <p:nvPr/>
        </p:nvPicPr>
        <p:blipFill>
          <a:blip r:embed="rId2"/>
          <a:srcRect/>
          <a:stretch>
            <a:fillRect/>
          </a:stretch>
        </p:blipFill>
        <p:spPr>
          <a:xfrm>
            <a:off x="94130" y="1199465"/>
            <a:ext cx="7924800" cy="4679618"/>
          </a:xfrm>
          <a:prstGeom prst="rect">
            <a:avLst/>
          </a:prstGeom>
          <a:ln/>
        </p:spPr>
      </p:pic>
      <p:sp>
        <p:nvSpPr>
          <p:cNvPr id="5" name="TextBox 4">
            <a:extLst>
              <a:ext uri="{FF2B5EF4-FFF2-40B4-BE49-F238E27FC236}">
                <a16:creationId xmlns:a16="http://schemas.microsoft.com/office/drawing/2014/main" id="{054F75B0-8240-F157-4E71-89241448444E}"/>
              </a:ext>
            </a:extLst>
          </p:cNvPr>
          <p:cNvSpPr txBox="1"/>
          <p:nvPr/>
        </p:nvSpPr>
        <p:spPr>
          <a:xfrm>
            <a:off x="8112163" y="1121575"/>
            <a:ext cx="4038600" cy="4708981"/>
          </a:xfrm>
          <a:prstGeom prst="rect">
            <a:avLst/>
          </a:prstGeom>
          <a:noFill/>
        </p:spPr>
        <p:txBody>
          <a:bodyPr wrap="square" rtlCol="0">
            <a:spAutoFit/>
          </a:bodyPr>
          <a:lstStyle/>
          <a:p>
            <a:r>
              <a:rPr lang="en-US" dirty="0"/>
              <a:t>Left: Clinical DILI liability related to </a:t>
            </a:r>
            <a:r>
              <a:rPr lang="en-US" dirty="0" err="1"/>
              <a:t>Cmax</a:t>
            </a:r>
            <a:r>
              <a:rPr lang="en-US" dirty="0"/>
              <a:t>-corrected organoid-derived IC50 values, with low correlation between both values (lower liability index values indicate higher clinical liability)</a:t>
            </a:r>
          </a:p>
          <a:p>
            <a:endParaRPr lang="en-US" dirty="0"/>
          </a:p>
          <a:p>
            <a:r>
              <a:rPr lang="en-US" dirty="0"/>
              <a:t>Right: Low correlation of enzymatic and thermal-shift derived activity data.</a:t>
            </a:r>
          </a:p>
          <a:p>
            <a:endParaRPr lang="en-US" dirty="0"/>
          </a:p>
          <a:p>
            <a:r>
              <a:rPr lang="en-US" dirty="0"/>
              <a:t>Solely feeding such data with low predictivity into ‘AI’ models will not lead to better individual decisions, and hence clinical outcomes.</a:t>
            </a:r>
            <a:endParaRPr lang="en-GB" dirty="0"/>
          </a:p>
        </p:txBody>
      </p:sp>
      <p:sp>
        <p:nvSpPr>
          <p:cNvPr id="6" name="TextBox 5">
            <a:extLst>
              <a:ext uri="{FF2B5EF4-FFF2-40B4-BE49-F238E27FC236}">
                <a16:creationId xmlns:a16="http://schemas.microsoft.com/office/drawing/2014/main" id="{2FC4652E-959E-FFBC-38BD-81D27B24EBE9}"/>
              </a:ext>
            </a:extLst>
          </p:cNvPr>
          <p:cNvSpPr txBox="1"/>
          <p:nvPr/>
        </p:nvSpPr>
        <p:spPr>
          <a:xfrm>
            <a:off x="2438400" y="1186914"/>
            <a:ext cx="2667000" cy="381000"/>
          </a:xfrm>
          <a:prstGeom prst="rect">
            <a:avLst/>
          </a:prstGeom>
          <a:noFill/>
        </p:spPr>
        <p:txBody>
          <a:bodyPr wrap="square" rtlCol="0">
            <a:spAutoFit/>
          </a:bodyPr>
          <a:lstStyle/>
          <a:p>
            <a:r>
              <a:rPr lang="en-US" sz="1800" dirty="0">
                <a:solidFill>
                  <a:schemeClr val="tx1"/>
                </a:solidFill>
              </a:rPr>
              <a:t>Figure by Jack Scannell</a:t>
            </a:r>
            <a:endParaRPr lang="en-GB" sz="1800" dirty="0">
              <a:solidFill>
                <a:schemeClr val="tx1"/>
              </a:solidFill>
            </a:endParaRPr>
          </a:p>
        </p:txBody>
      </p:sp>
    </p:spTree>
    <p:extLst>
      <p:ext uri="{BB962C8B-B14F-4D97-AF65-F5344CB8AC3E}">
        <p14:creationId xmlns:p14="http://schemas.microsoft.com/office/powerpoint/2010/main" val="4217013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7E35-D58D-EE93-67CB-A42E637A9B8B}"/>
              </a:ext>
            </a:extLst>
          </p:cNvPr>
          <p:cNvSpPr>
            <a:spLocks noGrp="1"/>
          </p:cNvSpPr>
          <p:nvPr>
            <p:ph type="title"/>
          </p:nvPr>
        </p:nvSpPr>
        <p:spPr>
          <a:xfrm>
            <a:off x="624418" y="261257"/>
            <a:ext cx="11186582" cy="687161"/>
          </a:xfrm>
        </p:spPr>
        <p:txBody>
          <a:bodyPr/>
          <a:lstStyle/>
          <a:p>
            <a:r>
              <a:rPr lang="en-US" dirty="0"/>
              <a:t>A 10% better predictive validity is worth ca 10-40x the number of compounds tested (!)</a:t>
            </a:r>
            <a:endParaRPr lang="en-GB" dirty="0"/>
          </a:p>
        </p:txBody>
      </p:sp>
      <p:sp>
        <p:nvSpPr>
          <p:cNvPr id="3" name="Content Placeholder 2">
            <a:extLst>
              <a:ext uri="{FF2B5EF4-FFF2-40B4-BE49-F238E27FC236}">
                <a16:creationId xmlns:a16="http://schemas.microsoft.com/office/drawing/2014/main" id="{CD8D26F4-0C54-3946-0C61-64EE29340CDF}"/>
              </a:ext>
            </a:extLst>
          </p:cNvPr>
          <p:cNvSpPr>
            <a:spLocks noGrp="1"/>
          </p:cNvSpPr>
          <p:nvPr>
            <p:ph idx="1"/>
          </p:nvPr>
        </p:nvSpPr>
        <p:spPr>
          <a:xfrm>
            <a:off x="190500" y="1524000"/>
            <a:ext cx="5829300" cy="4151312"/>
          </a:xfrm>
        </p:spPr>
        <p:txBody>
          <a:bodyPr/>
          <a:lstStyle/>
          <a:p>
            <a:pPr marL="0" indent="0">
              <a:buNone/>
            </a:pPr>
            <a:r>
              <a:rPr lang="en-US" sz="2400" dirty="0"/>
              <a:t>“[...] an absolute 0.1 change in predictive validity (horizontal axis) has a bigger effect on PPV than a 10× change in the number of candidates tested (log</a:t>
            </a:r>
            <a:r>
              <a:rPr lang="en-US" sz="2400" baseline="-25000" dirty="0"/>
              <a:t>10</a:t>
            </a:r>
            <a:r>
              <a:rPr lang="en-US" sz="2400" dirty="0"/>
              <a:t> scale on the vertical axis). For example, increasing predictive validity from 0.4 to 0.5 with 10</a:t>
            </a:r>
            <a:r>
              <a:rPr lang="en-US" sz="2400" baseline="30000" dirty="0"/>
              <a:t>4</a:t>
            </a:r>
            <a:r>
              <a:rPr lang="en-US" sz="2400" dirty="0"/>
              <a:t> candidates tested raises PPV from 5% to 10%; about the same effect as increasing the number of candidates tested by a factor of 40 while holding predictive validity constant at 0.4”</a:t>
            </a:r>
            <a:endParaRPr lang="en-GB" sz="2400" dirty="0"/>
          </a:p>
        </p:txBody>
      </p:sp>
      <p:pic>
        <p:nvPicPr>
          <p:cNvPr id="5" name="Picture 4">
            <a:extLst>
              <a:ext uri="{FF2B5EF4-FFF2-40B4-BE49-F238E27FC236}">
                <a16:creationId xmlns:a16="http://schemas.microsoft.com/office/drawing/2014/main" id="{6AA64760-32A0-8069-B96F-0AF0468E0AE9}"/>
              </a:ext>
            </a:extLst>
          </p:cNvPr>
          <p:cNvPicPr>
            <a:picLocks noChangeAspect="1"/>
          </p:cNvPicPr>
          <p:nvPr/>
        </p:nvPicPr>
        <p:blipFill>
          <a:blip r:embed="rId2"/>
          <a:stretch>
            <a:fillRect/>
          </a:stretch>
        </p:blipFill>
        <p:spPr>
          <a:xfrm>
            <a:off x="6243482" y="1235756"/>
            <a:ext cx="5186518" cy="5438548"/>
          </a:xfrm>
          <a:prstGeom prst="rect">
            <a:avLst/>
          </a:prstGeom>
        </p:spPr>
      </p:pic>
      <p:sp>
        <p:nvSpPr>
          <p:cNvPr id="6" name="TextBox 5">
            <a:extLst>
              <a:ext uri="{FF2B5EF4-FFF2-40B4-BE49-F238E27FC236}">
                <a16:creationId xmlns:a16="http://schemas.microsoft.com/office/drawing/2014/main" id="{15835F4E-A925-3D21-84DB-E57C9DC84103}"/>
              </a:ext>
            </a:extLst>
          </p:cNvPr>
          <p:cNvSpPr txBox="1"/>
          <p:nvPr/>
        </p:nvSpPr>
        <p:spPr>
          <a:xfrm>
            <a:off x="190500" y="5791200"/>
            <a:ext cx="5894614" cy="1015663"/>
          </a:xfrm>
          <a:prstGeom prst="rect">
            <a:avLst/>
          </a:prstGeom>
          <a:noFill/>
        </p:spPr>
        <p:txBody>
          <a:bodyPr wrap="square" rtlCol="0">
            <a:spAutoFit/>
          </a:bodyPr>
          <a:lstStyle/>
          <a:p>
            <a:r>
              <a:rPr lang="en-US" dirty="0"/>
              <a:t>Scannell </a:t>
            </a:r>
            <a:r>
              <a:rPr lang="en-US" i="1" dirty="0"/>
              <a:t>et al.</a:t>
            </a:r>
            <a:r>
              <a:rPr lang="en-US" dirty="0"/>
              <a:t> </a:t>
            </a:r>
            <a:r>
              <a:rPr lang="en-US" b="1" dirty="0"/>
              <a:t>Predictive validity in drug discovery: what it is, why it matters and how to improve it</a:t>
            </a:r>
            <a:r>
              <a:rPr lang="en-GB" b="1" dirty="0"/>
              <a:t>. </a:t>
            </a:r>
            <a:r>
              <a:rPr lang="en-GB" dirty="0"/>
              <a:t>Nature Reviews Drug Discovery 2022</a:t>
            </a:r>
            <a:endParaRPr lang="en-US" b="1" dirty="0"/>
          </a:p>
        </p:txBody>
      </p:sp>
    </p:spTree>
    <p:extLst>
      <p:ext uri="{BB962C8B-B14F-4D97-AF65-F5344CB8AC3E}">
        <p14:creationId xmlns:p14="http://schemas.microsoft.com/office/powerpoint/2010/main" val="163725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8B633-CF75-EA03-072B-A605F1AD12F9}"/>
              </a:ext>
            </a:extLst>
          </p:cNvPr>
          <p:cNvSpPr>
            <a:spLocks noGrp="1"/>
          </p:cNvSpPr>
          <p:nvPr>
            <p:ph type="title"/>
          </p:nvPr>
        </p:nvSpPr>
        <p:spPr/>
        <p:txBody>
          <a:bodyPr/>
          <a:lstStyle/>
          <a:p>
            <a:r>
              <a:rPr lang="en-US" dirty="0"/>
              <a:t>Is </a:t>
            </a:r>
            <a:r>
              <a:rPr lang="en-US" i="1" dirty="0"/>
              <a:t>bigger</a:t>
            </a:r>
            <a:r>
              <a:rPr lang="en-US" dirty="0"/>
              <a:t>, is </a:t>
            </a:r>
            <a:r>
              <a:rPr lang="en-US" i="1" dirty="0"/>
              <a:t>more</a:t>
            </a:r>
            <a:r>
              <a:rPr lang="en-US" dirty="0"/>
              <a:t> better (in terms of data)?</a:t>
            </a:r>
            <a:endParaRPr lang="en-GB" dirty="0"/>
          </a:p>
        </p:txBody>
      </p:sp>
      <p:sp>
        <p:nvSpPr>
          <p:cNvPr id="3" name="Content Placeholder 2">
            <a:extLst>
              <a:ext uri="{FF2B5EF4-FFF2-40B4-BE49-F238E27FC236}">
                <a16:creationId xmlns:a16="http://schemas.microsoft.com/office/drawing/2014/main" id="{8C4D6C95-D8E3-7F16-E4CD-811402657A45}"/>
              </a:ext>
            </a:extLst>
          </p:cNvPr>
          <p:cNvSpPr>
            <a:spLocks noGrp="1"/>
          </p:cNvSpPr>
          <p:nvPr>
            <p:ph idx="1"/>
          </p:nvPr>
        </p:nvSpPr>
        <p:spPr>
          <a:xfrm>
            <a:off x="381000" y="1447800"/>
            <a:ext cx="11430000" cy="4608512"/>
          </a:xfrm>
        </p:spPr>
        <p:txBody>
          <a:bodyPr/>
          <a:lstStyle/>
          <a:p>
            <a:r>
              <a:rPr lang="en-GB" sz="2800" dirty="0"/>
              <a:t>How much data do I want? MBs? GBs? TBs? PBs?</a:t>
            </a:r>
          </a:p>
          <a:p>
            <a:endParaRPr lang="en-GB" sz="2800" dirty="0"/>
          </a:p>
          <a:p>
            <a:r>
              <a:rPr lang="en-GB" sz="2800" dirty="0"/>
              <a:t>I want precisely </a:t>
            </a:r>
            <a:r>
              <a:rPr lang="en-GB" sz="2800" i="1" dirty="0"/>
              <a:t>1 bit of data</a:t>
            </a:r>
            <a:r>
              <a:rPr lang="en-GB" sz="2800" dirty="0"/>
              <a:t> (per decision that needs to be made)</a:t>
            </a:r>
            <a:endParaRPr lang="en-GB" sz="2800" i="1" dirty="0"/>
          </a:p>
          <a:p>
            <a:endParaRPr lang="en-GB" sz="2800" dirty="0"/>
          </a:p>
          <a:p>
            <a:r>
              <a:rPr lang="en-GB" sz="2800" dirty="0"/>
              <a:t>But </a:t>
            </a:r>
            <a:r>
              <a:rPr lang="en-GB" sz="2800" i="1" dirty="0"/>
              <a:t>the right bit</a:t>
            </a:r>
            <a:r>
              <a:rPr lang="en-GB" sz="2800" dirty="0"/>
              <a:t> – the one that tells me, ‘yes or no’ (is this the right molecule, for the given purpose, etc)</a:t>
            </a:r>
            <a:endParaRPr lang="en-US" sz="2800" dirty="0"/>
          </a:p>
        </p:txBody>
      </p:sp>
    </p:spTree>
    <p:extLst>
      <p:ext uri="{BB962C8B-B14F-4D97-AF65-F5344CB8AC3E}">
        <p14:creationId xmlns:p14="http://schemas.microsoft.com/office/powerpoint/2010/main" val="404345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0CCE9-0434-2DEF-E9EC-C3E00FC869A7}"/>
              </a:ext>
            </a:extLst>
          </p:cNvPr>
          <p:cNvSpPr>
            <a:spLocks noGrp="1"/>
          </p:cNvSpPr>
          <p:nvPr>
            <p:ph type="title"/>
          </p:nvPr>
        </p:nvSpPr>
        <p:spPr/>
        <p:txBody>
          <a:bodyPr/>
          <a:lstStyle/>
          <a:p>
            <a:r>
              <a:rPr lang="en-US" dirty="0"/>
              <a:t>Bottom line</a:t>
            </a:r>
            <a:endParaRPr lang="en-GB" dirty="0"/>
          </a:p>
        </p:txBody>
      </p:sp>
      <p:sp>
        <p:nvSpPr>
          <p:cNvPr id="3" name="Content Placeholder 2">
            <a:extLst>
              <a:ext uri="{FF2B5EF4-FFF2-40B4-BE49-F238E27FC236}">
                <a16:creationId xmlns:a16="http://schemas.microsoft.com/office/drawing/2014/main" id="{9AD123CD-F3E7-ED2E-9A0D-7791C344A245}"/>
              </a:ext>
            </a:extLst>
          </p:cNvPr>
          <p:cNvSpPr>
            <a:spLocks noGrp="1"/>
          </p:cNvSpPr>
          <p:nvPr>
            <p:ph idx="1"/>
          </p:nvPr>
        </p:nvSpPr>
        <p:spPr/>
        <p:txBody>
          <a:bodyPr/>
          <a:lstStyle/>
          <a:p>
            <a:pPr marL="0" indent="0">
              <a:buNone/>
            </a:pPr>
            <a:endParaRPr lang="en-US" dirty="0"/>
          </a:p>
          <a:p>
            <a:pPr marL="0" indent="0">
              <a:buNone/>
            </a:pPr>
            <a:endParaRPr lang="en-GB" dirty="0"/>
          </a:p>
        </p:txBody>
      </p:sp>
      <p:sp>
        <p:nvSpPr>
          <p:cNvPr id="4" name="Content Placeholder 2">
            <a:extLst>
              <a:ext uri="{FF2B5EF4-FFF2-40B4-BE49-F238E27FC236}">
                <a16:creationId xmlns:a16="http://schemas.microsoft.com/office/drawing/2014/main" id="{B4D8A8B6-367F-043C-5D5A-6B76EB78548A}"/>
              </a:ext>
            </a:extLst>
          </p:cNvPr>
          <p:cNvSpPr txBox="1">
            <a:spLocks/>
          </p:cNvSpPr>
          <p:nvPr/>
        </p:nvSpPr>
        <p:spPr bwMode="auto">
          <a:xfrm>
            <a:off x="719666" y="1371600"/>
            <a:ext cx="1051771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ts val="6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600">
                <a:solidFill>
                  <a:schemeClr val="bg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 typeface="Arial" charset="0"/>
              <a:buNone/>
            </a:pPr>
            <a:r>
              <a:rPr lang="en-US" sz="4200" kern="0"/>
              <a:t>'Our model achieves 93% Performance on This and that Benchmark, which Outperforms SOTA and revolutionizes drug Discovery, for the 1001</a:t>
            </a:r>
            <a:r>
              <a:rPr lang="en-US" sz="4200" kern="0" baseline="30000"/>
              <a:t>st</a:t>
            </a:r>
            <a:r>
              <a:rPr lang="en-US" sz="4200" kern="0"/>
              <a:t> time'</a:t>
            </a:r>
            <a:endParaRPr lang="en-GB" sz="4200" kern="0" dirty="0"/>
          </a:p>
        </p:txBody>
      </p:sp>
      <p:sp>
        <p:nvSpPr>
          <p:cNvPr id="5" name="TextBox 4">
            <a:extLst>
              <a:ext uri="{FF2B5EF4-FFF2-40B4-BE49-F238E27FC236}">
                <a16:creationId xmlns:a16="http://schemas.microsoft.com/office/drawing/2014/main" id="{8303A127-818A-A4E7-B076-361FE4A752D0}"/>
              </a:ext>
            </a:extLst>
          </p:cNvPr>
          <p:cNvSpPr txBox="1"/>
          <p:nvPr/>
        </p:nvSpPr>
        <p:spPr>
          <a:xfrm>
            <a:off x="659978" y="4793554"/>
            <a:ext cx="11125200" cy="954107"/>
          </a:xfrm>
          <a:prstGeom prst="rect">
            <a:avLst/>
          </a:prstGeom>
          <a:noFill/>
        </p:spPr>
        <p:txBody>
          <a:bodyPr wrap="square" rtlCol="0">
            <a:spAutoFit/>
          </a:bodyPr>
          <a:lstStyle/>
          <a:p>
            <a:r>
              <a:rPr lang="en-US" sz="2800" dirty="0"/>
              <a:t>… does not really matter (by itself) – given the labels we use are 					proxy labels, and/or conditional</a:t>
            </a:r>
          </a:p>
        </p:txBody>
      </p:sp>
    </p:spTree>
    <p:extLst>
      <p:ext uri="{BB962C8B-B14F-4D97-AF65-F5344CB8AC3E}">
        <p14:creationId xmlns:p14="http://schemas.microsoft.com/office/powerpoint/2010/main" val="3024236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AD0D-2D50-CB71-D457-699ACA2D71E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0E112A5-43E3-B821-3C63-3425769469AC}"/>
              </a:ext>
            </a:extLst>
          </p:cNvPr>
          <p:cNvPicPr>
            <a:picLocks noChangeAspect="1"/>
          </p:cNvPicPr>
          <p:nvPr/>
        </p:nvPicPr>
        <p:blipFill>
          <a:blip r:embed="rId2"/>
          <a:stretch>
            <a:fillRect/>
          </a:stretch>
        </p:blipFill>
        <p:spPr>
          <a:xfrm>
            <a:off x="0" y="0"/>
            <a:ext cx="12191999" cy="6974301"/>
          </a:xfrm>
          <a:prstGeom prst="rect">
            <a:avLst/>
          </a:prstGeom>
        </p:spPr>
      </p:pic>
      <p:sp>
        <p:nvSpPr>
          <p:cNvPr id="2" name="TextBox 1">
            <a:extLst>
              <a:ext uri="{FF2B5EF4-FFF2-40B4-BE49-F238E27FC236}">
                <a16:creationId xmlns:a16="http://schemas.microsoft.com/office/drawing/2014/main" id="{B7270C32-99B8-85C7-A205-E0363858BC9B}"/>
              </a:ext>
            </a:extLst>
          </p:cNvPr>
          <p:cNvSpPr txBox="1"/>
          <p:nvPr/>
        </p:nvSpPr>
        <p:spPr>
          <a:xfrm>
            <a:off x="0" y="6248400"/>
            <a:ext cx="3810000" cy="707886"/>
          </a:xfrm>
          <a:prstGeom prst="rect">
            <a:avLst/>
          </a:prstGeom>
          <a:noFill/>
        </p:spPr>
        <p:txBody>
          <a:bodyPr wrap="square" rtlCol="0">
            <a:spAutoFit/>
          </a:bodyPr>
          <a:lstStyle/>
          <a:p>
            <a:r>
              <a:rPr lang="en-US" dirty="0">
                <a:solidFill>
                  <a:schemeClr val="tx1"/>
                </a:solidFill>
              </a:rPr>
              <a:t>Bender &amp; Cortes</a:t>
            </a:r>
          </a:p>
          <a:p>
            <a:r>
              <a:rPr lang="en-US" dirty="0">
                <a:solidFill>
                  <a:schemeClr val="tx1"/>
                </a:solidFill>
              </a:rPr>
              <a:t>Drug Discovery Today 2021</a:t>
            </a:r>
            <a:endParaRPr lang="en-GB" dirty="0">
              <a:solidFill>
                <a:schemeClr val="tx1"/>
              </a:solidFill>
            </a:endParaRPr>
          </a:p>
        </p:txBody>
      </p:sp>
      <p:sp>
        <p:nvSpPr>
          <p:cNvPr id="3" name="TextBox 2">
            <a:extLst>
              <a:ext uri="{FF2B5EF4-FFF2-40B4-BE49-F238E27FC236}">
                <a16:creationId xmlns:a16="http://schemas.microsoft.com/office/drawing/2014/main" id="{74FB88F3-0C7A-5876-C3D6-1A531E6CBDA2}"/>
              </a:ext>
            </a:extLst>
          </p:cNvPr>
          <p:cNvSpPr txBox="1"/>
          <p:nvPr/>
        </p:nvSpPr>
        <p:spPr>
          <a:xfrm>
            <a:off x="228600" y="609600"/>
            <a:ext cx="11506200" cy="830997"/>
          </a:xfrm>
          <a:prstGeom prst="rect">
            <a:avLst/>
          </a:prstGeom>
          <a:solidFill>
            <a:srgbClr val="B6F9B1">
              <a:alpha val="90000"/>
            </a:srgbClr>
          </a:solidFill>
        </p:spPr>
        <p:txBody>
          <a:bodyPr wrap="square" rtlCol="0">
            <a:spAutoFit/>
          </a:bodyPr>
          <a:lstStyle/>
          <a:p>
            <a:r>
              <a:rPr lang="en-GB" sz="2400" b="1" dirty="0">
                <a:solidFill>
                  <a:srgbClr val="005C2A"/>
                </a:solidFill>
              </a:rPr>
              <a:t>Integration of object, its representation to the ML model, modelling approach, and </a:t>
            </a:r>
            <a:r>
              <a:rPr lang="en-GB" sz="2400" b="1" i="1" dirty="0">
                <a:solidFill>
                  <a:srgbClr val="005C2A"/>
                </a:solidFill>
              </a:rPr>
              <a:t>unconditional</a:t>
            </a:r>
            <a:r>
              <a:rPr lang="en-GB" sz="2400" b="1" dirty="0">
                <a:solidFill>
                  <a:srgbClr val="005C2A"/>
                </a:solidFill>
              </a:rPr>
              <a:t> labels as target annotations -&gt; good for machine learning</a:t>
            </a:r>
          </a:p>
        </p:txBody>
      </p:sp>
      <p:grpSp>
        <p:nvGrpSpPr>
          <p:cNvPr id="7" name="Group 6">
            <a:extLst>
              <a:ext uri="{FF2B5EF4-FFF2-40B4-BE49-F238E27FC236}">
                <a16:creationId xmlns:a16="http://schemas.microsoft.com/office/drawing/2014/main" id="{6D2F96E0-ADB9-26F6-7FC8-7D06A911FAD5}"/>
              </a:ext>
            </a:extLst>
          </p:cNvPr>
          <p:cNvGrpSpPr/>
          <p:nvPr/>
        </p:nvGrpSpPr>
        <p:grpSpPr>
          <a:xfrm>
            <a:off x="228600" y="2762944"/>
            <a:ext cx="11506200" cy="3066475"/>
            <a:chOff x="228600" y="2762944"/>
            <a:chExt cx="11506200" cy="3066475"/>
          </a:xfrm>
        </p:grpSpPr>
        <p:sp>
          <p:nvSpPr>
            <p:cNvPr id="4" name="TextBox 3">
              <a:extLst>
                <a:ext uri="{FF2B5EF4-FFF2-40B4-BE49-F238E27FC236}">
                  <a16:creationId xmlns:a16="http://schemas.microsoft.com/office/drawing/2014/main" id="{0C8E6583-FB39-D0E5-AB8C-42BDAC2F8234}"/>
                </a:ext>
              </a:extLst>
            </p:cNvPr>
            <p:cNvSpPr txBox="1"/>
            <p:nvPr/>
          </p:nvSpPr>
          <p:spPr>
            <a:xfrm>
              <a:off x="228600" y="2762944"/>
              <a:ext cx="11506200" cy="800219"/>
            </a:xfrm>
            <a:prstGeom prst="rect">
              <a:avLst/>
            </a:prstGeom>
            <a:solidFill>
              <a:srgbClr val="FFD5D5">
                <a:alpha val="89804"/>
              </a:srgbClr>
            </a:solidFill>
          </p:spPr>
          <p:txBody>
            <a:bodyPr wrap="square" rtlCol="0">
              <a:spAutoFit/>
            </a:bodyPr>
            <a:lstStyle/>
            <a:p>
              <a:r>
                <a:rPr lang="en-GB" sz="2300" b="1" dirty="0">
                  <a:solidFill>
                    <a:srgbClr val="C00000"/>
                  </a:solidFill>
                </a:rPr>
                <a:t>Worse integration of object, representation to the ML model, modelling approach, and </a:t>
              </a:r>
              <a:r>
                <a:rPr lang="en-GB" sz="2300" b="1" i="1" dirty="0">
                  <a:solidFill>
                    <a:srgbClr val="C00000"/>
                  </a:solidFill>
                </a:rPr>
                <a:t>conditional</a:t>
              </a:r>
              <a:r>
                <a:rPr lang="en-GB" sz="2300" b="1" dirty="0">
                  <a:solidFill>
                    <a:srgbClr val="C00000"/>
                  </a:solidFill>
                </a:rPr>
                <a:t> labels as target annotations -&gt; bad for machine learning</a:t>
              </a:r>
            </a:p>
          </p:txBody>
        </p:sp>
        <p:sp>
          <p:nvSpPr>
            <p:cNvPr id="5" name="TextBox 4">
              <a:extLst>
                <a:ext uri="{FF2B5EF4-FFF2-40B4-BE49-F238E27FC236}">
                  <a16:creationId xmlns:a16="http://schemas.microsoft.com/office/drawing/2014/main" id="{A0EF88E6-1967-FCC7-CC2D-96F6704A207E}"/>
                </a:ext>
              </a:extLst>
            </p:cNvPr>
            <p:cNvSpPr txBox="1"/>
            <p:nvPr/>
          </p:nvSpPr>
          <p:spPr>
            <a:xfrm>
              <a:off x="228600" y="5029200"/>
              <a:ext cx="11506200" cy="800219"/>
            </a:xfrm>
            <a:prstGeom prst="rect">
              <a:avLst/>
            </a:prstGeom>
            <a:solidFill>
              <a:srgbClr val="FFD5D5">
                <a:alpha val="89804"/>
              </a:srgbClr>
            </a:solidFill>
          </p:spPr>
          <p:txBody>
            <a:bodyPr wrap="square" rtlCol="0">
              <a:spAutoFit/>
            </a:bodyPr>
            <a:lstStyle/>
            <a:p>
              <a:r>
                <a:rPr lang="en-GB" sz="2300" b="1" dirty="0">
                  <a:solidFill>
                    <a:srgbClr val="C00000"/>
                  </a:solidFill>
                </a:rPr>
                <a:t>Worse integration of object, representation to the ML model, modelling approach, and </a:t>
              </a:r>
              <a:r>
                <a:rPr lang="en-GB" sz="2300" b="1" i="1" dirty="0">
                  <a:solidFill>
                    <a:srgbClr val="C00000"/>
                  </a:solidFill>
                </a:rPr>
                <a:t>conditional</a:t>
              </a:r>
              <a:r>
                <a:rPr lang="en-GB" sz="2300" b="1" dirty="0">
                  <a:solidFill>
                    <a:srgbClr val="C00000"/>
                  </a:solidFill>
                </a:rPr>
                <a:t> labels as target annotations -&gt; bad for machine learning</a:t>
              </a:r>
            </a:p>
          </p:txBody>
        </p:sp>
      </p:grpSp>
    </p:spTree>
    <p:extLst>
      <p:ext uri="{BB962C8B-B14F-4D97-AF65-F5344CB8AC3E}">
        <p14:creationId xmlns:p14="http://schemas.microsoft.com/office/powerpoint/2010/main" val="410840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7CFB-6BB3-C1CF-0E8B-1BFB5C8C70A2}"/>
              </a:ext>
            </a:extLst>
          </p:cNvPr>
          <p:cNvSpPr>
            <a:spLocks noGrp="1"/>
          </p:cNvSpPr>
          <p:nvPr>
            <p:ph type="title"/>
          </p:nvPr>
        </p:nvSpPr>
        <p:spPr/>
        <p:txBody>
          <a:bodyPr/>
          <a:lstStyle/>
          <a:p>
            <a:r>
              <a:rPr lang="en-GB" dirty="0"/>
              <a:t>Core idea of the talk</a:t>
            </a:r>
          </a:p>
        </p:txBody>
      </p:sp>
      <p:sp>
        <p:nvSpPr>
          <p:cNvPr id="3" name="Content Placeholder 2">
            <a:extLst>
              <a:ext uri="{FF2B5EF4-FFF2-40B4-BE49-F238E27FC236}">
                <a16:creationId xmlns:a16="http://schemas.microsoft.com/office/drawing/2014/main" id="{21AA68E6-57AE-7418-F30A-8C01E3B14413}"/>
              </a:ext>
            </a:extLst>
          </p:cNvPr>
          <p:cNvSpPr>
            <a:spLocks noGrp="1"/>
          </p:cNvSpPr>
          <p:nvPr>
            <p:ph idx="1"/>
          </p:nvPr>
        </p:nvSpPr>
        <p:spPr>
          <a:xfrm>
            <a:off x="624418" y="1268413"/>
            <a:ext cx="11186582" cy="4608512"/>
          </a:xfrm>
        </p:spPr>
        <p:txBody>
          <a:bodyPr/>
          <a:lstStyle/>
          <a:p>
            <a:r>
              <a:rPr lang="en-GB" sz="2800" dirty="0"/>
              <a:t>We can generate a lot of data…</a:t>
            </a:r>
          </a:p>
          <a:p>
            <a:r>
              <a:rPr lang="en-GB" sz="2800" dirty="0"/>
              <a:t>We can model lots of things…</a:t>
            </a:r>
          </a:p>
          <a:p>
            <a:r>
              <a:rPr lang="en-GB" sz="2800" dirty="0"/>
              <a:t>We can ‘predict everything’ (or at least build models to such end)</a:t>
            </a:r>
          </a:p>
          <a:p>
            <a:r>
              <a:rPr lang="en-GB" sz="2800" dirty="0"/>
              <a:t>…</a:t>
            </a:r>
          </a:p>
          <a:p>
            <a:endParaRPr lang="en-GB" sz="2800" dirty="0"/>
          </a:p>
          <a:p>
            <a:pPr marL="457200" lvl="1" indent="0">
              <a:buNone/>
            </a:pPr>
            <a:r>
              <a:rPr lang="en-GB" sz="2800" dirty="0"/>
              <a:t>	… but do we really improve what we do?</a:t>
            </a:r>
          </a:p>
          <a:p>
            <a:pPr marL="457200" lvl="1" indent="0">
              <a:buNone/>
            </a:pPr>
            <a:r>
              <a:rPr lang="en-GB" sz="2800" dirty="0"/>
              <a:t>	… so </a:t>
            </a:r>
            <a:r>
              <a:rPr lang="en-GB" sz="2800" i="1" dirty="0"/>
              <a:t>does this all matter when it comes to human-relevance 		(and if so, where and how precisely)?</a:t>
            </a:r>
            <a:endParaRPr lang="en-GB" sz="2800" dirty="0"/>
          </a:p>
        </p:txBody>
      </p:sp>
    </p:spTree>
    <p:extLst>
      <p:ext uri="{BB962C8B-B14F-4D97-AF65-F5344CB8AC3E}">
        <p14:creationId xmlns:p14="http://schemas.microsoft.com/office/powerpoint/2010/main" val="10504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3EC43-E0E9-4E3C-FFA9-0AC0706528AE}"/>
              </a:ext>
            </a:extLst>
          </p:cNvPr>
          <p:cNvSpPr>
            <a:spLocks noGrp="1"/>
          </p:cNvSpPr>
          <p:nvPr>
            <p:ph type="title"/>
          </p:nvPr>
        </p:nvSpPr>
        <p:spPr>
          <a:xfrm>
            <a:off x="218999" y="265905"/>
            <a:ext cx="11853334" cy="633413"/>
          </a:xfrm>
        </p:spPr>
        <p:txBody>
          <a:bodyPr/>
          <a:lstStyle/>
          <a:p>
            <a:r>
              <a:rPr lang="en-US" sz="3200" dirty="0"/>
              <a:t>2. Irrelevant metrics: Generic model metrics </a:t>
            </a:r>
            <a:r>
              <a:rPr lang="en-US" sz="3200" i="1" dirty="0"/>
              <a:t>never</a:t>
            </a:r>
            <a:r>
              <a:rPr lang="en-US" sz="3200" dirty="0"/>
              <a:t> matter</a:t>
            </a:r>
            <a:br>
              <a:rPr lang="en-US" sz="3200" dirty="0"/>
            </a:br>
            <a:r>
              <a:rPr lang="en-US" sz="3200" dirty="0"/>
              <a:t>AUC of both models is identical – </a:t>
            </a:r>
            <a:r>
              <a:rPr lang="en-US" sz="3200" dirty="0" err="1"/>
              <a:t>behaviour</a:t>
            </a:r>
            <a:r>
              <a:rPr lang="en-US" sz="3200" dirty="0"/>
              <a:t> vastly different </a:t>
            </a:r>
            <a:endParaRPr lang="en-GB" sz="3200" dirty="0"/>
          </a:p>
        </p:txBody>
      </p:sp>
      <p:sp>
        <p:nvSpPr>
          <p:cNvPr id="3" name="Content Placeholder 2">
            <a:extLst>
              <a:ext uri="{FF2B5EF4-FFF2-40B4-BE49-F238E27FC236}">
                <a16:creationId xmlns:a16="http://schemas.microsoft.com/office/drawing/2014/main" id="{58DF8199-4232-FB07-3C90-FCAF5F992993}"/>
              </a:ext>
            </a:extLst>
          </p:cNvPr>
          <p:cNvSpPr>
            <a:spLocks noGrp="1"/>
          </p:cNvSpPr>
          <p:nvPr>
            <p:ph idx="1"/>
          </p:nvPr>
        </p:nvSpPr>
        <p:spPr>
          <a:xfrm>
            <a:off x="0" y="1219200"/>
            <a:ext cx="4495799" cy="4608512"/>
          </a:xfrm>
        </p:spPr>
        <p:txBody>
          <a:bodyPr/>
          <a:lstStyle/>
          <a:p>
            <a:pPr>
              <a:buFontTx/>
              <a:buChar char="-"/>
            </a:pPr>
            <a:r>
              <a:rPr lang="en-US" sz="2200" dirty="0"/>
              <a:t>In an early recall setting (‘virtual screening’) model 2 is 2-fold better than model 1</a:t>
            </a:r>
          </a:p>
          <a:p>
            <a:pPr>
              <a:buFontTx/>
              <a:buChar char="-"/>
            </a:pPr>
            <a:r>
              <a:rPr lang="en-US" sz="2200" dirty="0"/>
              <a:t>In a late-stage deselection setting model 1 is 3-fold better than model 2</a:t>
            </a:r>
          </a:p>
          <a:p>
            <a:pPr marL="0" indent="0">
              <a:buNone/>
            </a:pPr>
            <a:endParaRPr lang="en-US" sz="2200" dirty="0"/>
          </a:p>
          <a:p>
            <a:pPr>
              <a:buFontTx/>
              <a:buChar char="-"/>
            </a:pPr>
            <a:r>
              <a:rPr lang="en-US" sz="2200" dirty="0"/>
              <a:t>Performance measured without use-case (often AUC, overall accuracy </a:t>
            </a:r>
            <a:r>
              <a:rPr lang="en-US" sz="2200" dirty="0" err="1"/>
              <a:t>etc</a:t>
            </a:r>
            <a:r>
              <a:rPr lang="en-US" sz="2200" dirty="0"/>
              <a:t>) is </a:t>
            </a:r>
            <a:r>
              <a:rPr lang="en-US" sz="2200" i="1" dirty="0"/>
              <a:t>generic, and never matters in a use case</a:t>
            </a:r>
          </a:p>
          <a:p>
            <a:pPr>
              <a:buFontTx/>
              <a:buChar char="-"/>
            </a:pPr>
            <a:r>
              <a:rPr lang="en-US" sz="2200" dirty="0"/>
              <a:t>The ‘use case’ extends </a:t>
            </a:r>
            <a:r>
              <a:rPr lang="en-US" sz="2200" i="1" dirty="0"/>
              <a:t>far beyond</a:t>
            </a:r>
            <a:r>
              <a:rPr lang="en-US" sz="2200" dirty="0"/>
              <a:t> performance metric: Which library is used, which target, </a:t>
            </a:r>
            <a:r>
              <a:rPr lang="en-US" sz="2200" dirty="0" err="1"/>
              <a:t>etc</a:t>
            </a:r>
            <a:r>
              <a:rPr lang="en-US" sz="2200" dirty="0"/>
              <a:t> etc.</a:t>
            </a:r>
            <a:endParaRPr lang="en-GB" sz="2200" dirty="0"/>
          </a:p>
        </p:txBody>
      </p:sp>
      <p:pic>
        <p:nvPicPr>
          <p:cNvPr id="4" name="image3.png">
            <a:extLst>
              <a:ext uri="{FF2B5EF4-FFF2-40B4-BE49-F238E27FC236}">
                <a16:creationId xmlns:a16="http://schemas.microsoft.com/office/drawing/2014/main" id="{1D88F9CD-5081-7ADD-365D-3CF7A35CC672}"/>
              </a:ext>
            </a:extLst>
          </p:cNvPr>
          <p:cNvPicPr/>
          <p:nvPr/>
        </p:nvPicPr>
        <p:blipFill>
          <a:blip r:embed="rId2"/>
          <a:srcRect/>
          <a:stretch>
            <a:fillRect/>
          </a:stretch>
        </p:blipFill>
        <p:spPr>
          <a:xfrm>
            <a:off x="4491143" y="1219200"/>
            <a:ext cx="7559675" cy="5245100"/>
          </a:xfrm>
          <a:prstGeom prst="rect">
            <a:avLst/>
          </a:prstGeom>
          <a:ln/>
        </p:spPr>
      </p:pic>
    </p:spTree>
    <p:extLst>
      <p:ext uri="{BB962C8B-B14F-4D97-AF65-F5344CB8AC3E}">
        <p14:creationId xmlns:p14="http://schemas.microsoft.com/office/powerpoint/2010/main" val="500184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AC97-58A4-480F-26B0-FBE0FF667C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A0A3D-1D4E-06C9-75C2-47D2D767B05E}"/>
              </a:ext>
            </a:extLst>
          </p:cNvPr>
          <p:cNvSpPr>
            <a:spLocks noGrp="1"/>
          </p:cNvSpPr>
          <p:nvPr>
            <p:ph type="title"/>
          </p:nvPr>
        </p:nvSpPr>
        <p:spPr>
          <a:xfrm>
            <a:off x="112096" y="173241"/>
            <a:ext cx="12079903" cy="633413"/>
          </a:xfrm>
        </p:spPr>
        <p:txBody>
          <a:bodyPr/>
          <a:lstStyle/>
          <a:p>
            <a:pPr>
              <a:tabLst>
                <a:tab pos="1435100" algn="l"/>
              </a:tabLst>
            </a:pPr>
            <a:r>
              <a:rPr lang="en-GB" sz="2800" dirty="0"/>
              <a:t>2.2. A numerical performance on </a:t>
            </a:r>
            <a:r>
              <a:rPr lang="en-GB" sz="2800" i="1" dirty="0"/>
              <a:t>one</a:t>
            </a:r>
            <a:r>
              <a:rPr lang="en-GB" sz="2800" dirty="0"/>
              <a:t> dataset does not necessarily (and hardly ever!) predict performance on another dataset (=project)</a:t>
            </a:r>
            <a:endParaRPr lang="en-DE" sz="2800" dirty="0"/>
          </a:p>
        </p:txBody>
      </p:sp>
      <p:pic>
        <p:nvPicPr>
          <p:cNvPr id="5" name="Content Placeholder 4" descr="A group of stars in space&#10;&#10;Description automatically generated with low confidence">
            <a:extLst>
              <a:ext uri="{FF2B5EF4-FFF2-40B4-BE49-F238E27FC236}">
                <a16:creationId xmlns:a16="http://schemas.microsoft.com/office/drawing/2014/main" id="{765EA38E-1E09-5D29-10AF-0C9FBA8822EE}"/>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2174631" y="966789"/>
            <a:ext cx="6248400" cy="5706872"/>
          </a:xfrm>
        </p:spPr>
      </p:pic>
      <p:grpSp>
        <p:nvGrpSpPr>
          <p:cNvPr id="52" name="Group 51">
            <a:extLst>
              <a:ext uri="{FF2B5EF4-FFF2-40B4-BE49-F238E27FC236}">
                <a16:creationId xmlns:a16="http://schemas.microsoft.com/office/drawing/2014/main" id="{0B28862E-6C4E-7A35-F6E7-DAD216B2C41F}"/>
              </a:ext>
            </a:extLst>
          </p:cNvPr>
          <p:cNvGrpSpPr/>
          <p:nvPr/>
        </p:nvGrpSpPr>
        <p:grpSpPr>
          <a:xfrm>
            <a:off x="114300" y="4419600"/>
            <a:ext cx="5143500" cy="1828800"/>
            <a:chOff x="114300" y="4419600"/>
            <a:chExt cx="5143500" cy="1828800"/>
          </a:xfrm>
        </p:grpSpPr>
        <p:sp>
          <p:nvSpPr>
            <p:cNvPr id="6" name="Oval 5">
              <a:extLst>
                <a:ext uri="{FF2B5EF4-FFF2-40B4-BE49-F238E27FC236}">
                  <a16:creationId xmlns:a16="http://schemas.microsoft.com/office/drawing/2014/main" id="{DFE71567-57C0-8A6A-16FF-B518361EF047}"/>
                </a:ext>
              </a:extLst>
            </p:cNvPr>
            <p:cNvSpPr/>
            <p:nvPr/>
          </p:nvSpPr>
          <p:spPr bwMode="auto">
            <a:xfrm>
              <a:off x="2590800" y="4419600"/>
              <a:ext cx="2667000" cy="182880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cxnSp>
          <p:nvCxnSpPr>
            <p:cNvPr id="9" name="Straight Arrow Connector 8">
              <a:extLst>
                <a:ext uri="{FF2B5EF4-FFF2-40B4-BE49-F238E27FC236}">
                  <a16:creationId xmlns:a16="http://schemas.microsoft.com/office/drawing/2014/main" id="{B011894B-E74A-82C3-214D-88CDC3C97AE2}"/>
                </a:ext>
              </a:extLst>
            </p:cNvPr>
            <p:cNvCxnSpPr>
              <a:cxnSpLocks/>
            </p:cNvCxnSpPr>
            <p:nvPr/>
          </p:nvCxnSpPr>
          <p:spPr bwMode="auto">
            <a:xfrm>
              <a:off x="1834662" y="4779690"/>
              <a:ext cx="679938" cy="121039"/>
            </a:xfrm>
            <a:prstGeom prst="straightConnector1">
              <a:avLst/>
            </a:prstGeom>
            <a:noFill/>
            <a:ln w="38100" cap="flat" cmpd="sng" algn="ctr">
              <a:solidFill>
                <a:schemeClr val="accent1"/>
              </a:solidFill>
              <a:prstDash val="solid"/>
              <a:round/>
              <a:headEnd type="none" w="med" len="med"/>
              <a:tailEnd type="triangle"/>
            </a:ln>
            <a:effectLst/>
          </p:spPr>
        </p:cxnSp>
        <p:sp>
          <p:nvSpPr>
            <p:cNvPr id="10" name="TextBox 9">
              <a:extLst>
                <a:ext uri="{FF2B5EF4-FFF2-40B4-BE49-F238E27FC236}">
                  <a16:creationId xmlns:a16="http://schemas.microsoft.com/office/drawing/2014/main" id="{7378936F-9D3D-0EBB-C77D-AF029A2BA40A}"/>
                </a:ext>
              </a:extLst>
            </p:cNvPr>
            <p:cNvSpPr txBox="1"/>
            <p:nvPr/>
          </p:nvSpPr>
          <p:spPr>
            <a:xfrm>
              <a:off x="114300" y="4579635"/>
              <a:ext cx="1676400" cy="400110"/>
            </a:xfrm>
            <a:prstGeom prst="rect">
              <a:avLst/>
            </a:prstGeom>
            <a:noFill/>
          </p:spPr>
          <p:txBody>
            <a:bodyPr wrap="square" rtlCol="0">
              <a:spAutoFit/>
            </a:bodyPr>
            <a:lstStyle/>
            <a:p>
              <a:r>
                <a:rPr lang="en-GB"/>
                <a:t>‘Training Set’</a:t>
              </a:r>
              <a:endParaRPr lang="en-DE"/>
            </a:p>
          </p:txBody>
        </p:sp>
      </p:grpSp>
      <p:grpSp>
        <p:nvGrpSpPr>
          <p:cNvPr id="54" name="Group 53">
            <a:extLst>
              <a:ext uri="{FF2B5EF4-FFF2-40B4-BE49-F238E27FC236}">
                <a16:creationId xmlns:a16="http://schemas.microsoft.com/office/drawing/2014/main" id="{156DB1EF-E1E2-5D7E-6B1A-46FA70DE5853}"/>
              </a:ext>
            </a:extLst>
          </p:cNvPr>
          <p:cNvGrpSpPr/>
          <p:nvPr/>
        </p:nvGrpSpPr>
        <p:grpSpPr>
          <a:xfrm>
            <a:off x="114300" y="3267062"/>
            <a:ext cx="3924299" cy="1454553"/>
            <a:chOff x="114300" y="3263325"/>
            <a:chExt cx="3924299" cy="1454553"/>
          </a:xfrm>
        </p:grpSpPr>
        <p:sp>
          <p:nvSpPr>
            <p:cNvPr id="7" name="Oval 6">
              <a:extLst>
                <a:ext uri="{FF2B5EF4-FFF2-40B4-BE49-F238E27FC236}">
                  <a16:creationId xmlns:a16="http://schemas.microsoft.com/office/drawing/2014/main" id="{02825CF4-ADCD-516D-220B-B2D37F578166}"/>
                </a:ext>
              </a:extLst>
            </p:cNvPr>
            <p:cNvSpPr/>
            <p:nvPr/>
          </p:nvSpPr>
          <p:spPr bwMode="auto">
            <a:xfrm>
              <a:off x="3047999" y="3346278"/>
              <a:ext cx="990600" cy="137160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sp>
          <p:nvSpPr>
            <p:cNvPr id="26" name="TextBox 25">
              <a:extLst>
                <a:ext uri="{FF2B5EF4-FFF2-40B4-BE49-F238E27FC236}">
                  <a16:creationId xmlns:a16="http://schemas.microsoft.com/office/drawing/2014/main" id="{611117A5-E8FA-AFDC-C8B6-F4C37B178EDD}"/>
                </a:ext>
              </a:extLst>
            </p:cNvPr>
            <p:cNvSpPr txBox="1"/>
            <p:nvPr/>
          </p:nvSpPr>
          <p:spPr>
            <a:xfrm>
              <a:off x="114300" y="3263325"/>
              <a:ext cx="1676400" cy="707886"/>
            </a:xfrm>
            <a:prstGeom prst="rect">
              <a:avLst/>
            </a:prstGeom>
            <a:noFill/>
          </p:spPr>
          <p:txBody>
            <a:bodyPr wrap="square" rtlCol="0">
              <a:spAutoFit/>
            </a:bodyPr>
            <a:lstStyle/>
            <a:p>
              <a:r>
                <a:rPr lang="en-GB"/>
                <a:t>‘External Test Set’</a:t>
              </a:r>
              <a:endParaRPr lang="en-DE"/>
            </a:p>
          </p:txBody>
        </p:sp>
        <p:cxnSp>
          <p:nvCxnSpPr>
            <p:cNvPr id="27" name="Straight Arrow Connector 26">
              <a:extLst>
                <a:ext uri="{FF2B5EF4-FFF2-40B4-BE49-F238E27FC236}">
                  <a16:creationId xmlns:a16="http://schemas.microsoft.com/office/drawing/2014/main" id="{15792CBD-6D17-2DAB-C830-00EEF7409933}"/>
                </a:ext>
              </a:extLst>
            </p:cNvPr>
            <p:cNvCxnSpPr>
              <a:cxnSpLocks/>
            </p:cNvCxnSpPr>
            <p:nvPr/>
          </p:nvCxnSpPr>
          <p:spPr bwMode="auto">
            <a:xfrm>
              <a:off x="1543050" y="3717242"/>
              <a:ext cx="1352550" cy="132877"/>
            </a:xfrm>
            <a:prstGeom prst="straightConnector1">
              <a:avLst/>
            </a:prstGeom>
            <a:noFill/>
            <a:ln w="38100" cap="flat" cmpd="sng" algn="ctr">
              <a:solidFill>
                <a:schemeClr val="accent1"/>
              </a:solidFill>
              <a:prstDash val="solid"/>
              <a:round/>
              <a:headEnd type="none" w="med" len="med"/>
              <a:tailEnd type="triangle"/>
            </a:ln>
            <a:effectLst/>
          </p:spPr>
        </p:cxnSp>
      </p:grpSp>
      <p:grpSp>
        <p:nvGrpSpPr>
          <p:cNvPr id="53" name="Group 52">
            <a:extLst>
              <a:ext uri="{FF2B5EF4-FFF2-40B4-BE49-F238E27FC236}">
                <a16:creationId xmlns:a16="http://schemas.microsoft.com/office/drawing/2014/main" id="{AD999267-6AA4-681A-BE80-23A8F6EF9A6A}"/>
              </a:ext>
            </a:extLst>
          </p:cNvPr>
          <p:cNvGrpSpPr/>
          <p:nvPr/>
        </p:nvGrpSpPr>
        <p:grpSpPr>
          <a:xfrm>
            <a:off x="0" y="5410200"/>
            <a:ext cx="4172652" cy="761999"/>
            <a:chOff x="-16852" y="5410200"/>
            <a:chExt cx="4172652" cy="761999"/>
          </a:xfrm>
        </p:grpSpPr>
        <p:cxnSp>
          <p:nvCxnSpPr>
            <p:cNvPr id="17" name="Straight Arrow Connector 16">
              <a:extLst>
                <a:ext uri="{FF2B5EF4-FFF2-40B4-BE49-F238E27FC236}">
                  <a16:creationId xmlns:a16="http://schemas.microsoft.com/office/drawing/2014/main" id="{FAF930FE-9E66-AF23-DEA0-F7B026B03862}"/>
                </a:ext>
              </a:extLst>
            </p:cNvPr>
            <p:cNvCxnSpPr>
              <a:cxnSpLocks/>
              <a:stCxn id="22" idx="3"/>
            </p:cNvCxnSpPr>
            <p:nvPr/>
          </p:nvCxnSpPr>
          <p:spPr bwMode="auto">
            <a:xfrm>
              <a:off x="1921852" y="5830300"/>
              <a:ext cx="1354748" cy="37100"/>
            </a:xfrm>
            <a:prstGeom prst="straightConnector1">
              <a:avLst/>
            </a:prstGeom>
            <a:noFill/>
            <a:ln w="38100" cap="flat" cmpd="sng" algn="ctr">
              <a:solidFill>
                <a:schemeClr val="accent1"/>
              </a:solidFill>
              <a:prstDash val="solid"/>
              <a:round/>
              <a:headEnd type="none" w="med" len="med"/>
              <a:tailEnd type="triangle"/>
            </a:ln>
            <a:effectLst/>
          </p:spPr>
        </p:cxnSp>
        <p:sp>
          <p:nvSpPr>
            <p:cNvPr id="22" name="TextBox 21">
              <a:extLst>
                <a:ext uri="{FF2B5EF4-FFF2-40B4-BE49-F238E27FC236}">
                  <a16:creationId xmlns:a16="http://schemas.microsoft.com/office/drawing/2014/main" id="{D87ED7B9-8204-8BBF-E2A6-89296AE58C67}"/>
                </a:ext>
              </a:extLst>
            </p:cNvPr>
            <p:cNvSpPr txBox="1"/>
            <p:nvPr/>
          </p:nvSpPr>
          <p:spPr>
            <a:xfrm>
              <a:off x="-16852" y="5630245"/>
              <a:ext cx="1938704" cy="400110"/>
            </a:xfrm>
            <a:prstGeom prst="rect">
              <a:avLst/>
            </a:prstGeom>
            <a:noFill/>
          </p:spPr>
          <p:txBody>
            <a:bodyPr wrap="square" rtlCol="0">
              <a:spAutoFit/>
            </a:bodyPr>
            <a:lstStyle/>
            <a:p>
              <a:r>
                <a:rPr lang="en-GB"/>
                <a:t>‘Validation Set’</a:t>
              </a:r>
              <a:endParaRPr lang="en-DE"/>
            </a:p>
          </p:txBody>
        </p:sp>
        <p:sp>
          <p:nvSpPr>
            <p:cNvPr id="30" name="Oval 29">
              <a:extLst>
                <a:ext uri="{FF2B5EF4-FFF2-40B4-BE49-F238E27FC236}">
                  <a16:creationId xmlns:a16="http://schemas.microsoft.com/office/drawing/2014/main" id="{D0A1F402-CA37-9D8D-67D2-3C06680ACD41}"/>
                </a:ext>
              </a:extLst>
            </p:cNvPr>
            <p:cNvSpPr/>
            <p:nvPr/>
          </p:nvSpPr>
          <p:spPr bwMode="auto">
            <a:xfrm>
              <a:off x="3373120" y="5410200"/>
              <a:ext cx="782680" cy="761999"/>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grpSp>
      <p:sp>
        <p:nvSpPr>
          <p:cNvPr id="39" name="TextBox 38">
            <a:extLst>
              <a:ext uri="{FF2B5EF4-FFF2-40B4-BE49-F238E27FC236}">
                <a16:creationId xmlns:a16="http://schemas.microsoft.com/office/drawing/2014/main" id="{BA20E7F3-341B-BFB8-ECC2-1E93913B7F58}"/>
              </a:ext>
            </a:extLst>
          </p:cNvPr>
          <p:cNvSpPr txBox="1"/>
          <p:nvPr/>
        </p:nvSpPr>
        <p:spPr>
          <a:xfrm>
            <a:off x="4898982" y="2885399"/>
            <a:ext cx="1724026" cy="400110"/>
          </a:xfrm>
          <a:prstGeom prst="rect">
            <a:avLst/>
          </a:prstGeom>
          <a:noFill/>
        </p:spPr>
        <p:txBody>
          <a:bodyPr wrap="square" rtlCol="0">
            <a:spAutoFit/>
          </a:bodyPr>
          <a:lstStyle/>
          <a:p>
            <a:r>
              <a:rPr lang="en-GB"/>
              <a:t>Next Project?</a:t>
            </a:r>
            <a:endParaRPr lang="en-DE"/>
          </a:p>
        </p:txBody>
      </p:sp>
      <p:grpSp>
        <p:nvGrpSpPr>
          <p:cNvPr id="60" name="Group 59">
            <a:extLst>
              <a:ext uri="{FF2B5EF4-FFF2-40B4-BE49-F238E27FC236}">
                <a16:creationId xmlns:a16="http://schemas.microsoft.com/office/drawing/2014/main" id="{4EFE9BC2-3EA0-09F8-062F-003449686B75}"/>
              </a:ext>
            </a:extLst>
          </p:cNvPr>
          <p:cNvGrpSpPr/>
          <p:nvPr/>
        </p:nvGrpSpPr>
        <p:grpSpPr>
          <a:xfrm>
            <a:off x="5157531" y="3300047"/>
            <a:ext cx="1066800" cy="1488136"/>
            <a:chOff x="5157531" y="3300047"/>
            <a:chExt cx="1066800" cy="1488136"/>
          </a:xfrm>
        </p:grpSpPr>
        <p:sp>
          <p:nvSpPr>
            <p:cNvPr id="36" name="Oval 35">
              <a:extLst>
                <a:ext uri="{FF2B5EF4-FFF2-40B4-BE49-F238E27FC236}">
                  <a16:creationId xmlns:a16="http://schemas.microsoft.com/office/drawing/2014/main" id="{0B5AB42D-3917-3043-E61B-0B9593D915F6}"/>
                </a:ext>
              </a:extLst>
            </p:cNvPr>
            <p:cNvSpPr/>
            <p:nvPr/>
          </p:nvSpPr>
          <p:spPr bwMode="auto">
            <a:xfrm>
              <a:off x="5157531" y="3873783"/>
              <a:ext cx="1066800" cy="91440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cxnSp>
          <p:nvCxnSpPr>
            <p:cNvPr id="40" name="Straight Arrow Connector 39">
              <a:extLst>
                <a:ext uri="{FF2B5EF4-FFF2-40B4-BE49-F238E27FC236}">
                  <a16:creationId xmlns:a16="http://schemas.microsoft.com/office/drawing/2014/main" id="{C94BF9D5-7E85-39D8-EBD0-7D85B24914B0}"/>
                </a:ext>
              </a:extLst>
            </p:cNvPr>
            <p:cNvCxnSpPr>
              <a:cxnSpLocks/>
            </p:cNvCxnSpPr>
            <p:nvPr/>
          </p:nvCxnSpPr>
          <p:spPr bwMode="auto">
            <a:xfrm>
              <a:off x="5621446" y="3300047"/>
              <a:ext cx="69485" cy="417195"/>
            </a:xfrm>
            <a:prstGeom prst="straightConnector1">
              <a:avLst/>
            </a:prstGeom>
            <a:noFill/>
            <a:ln w="38100" cap="flat" cmpd="sng" algn="ctr">
              <a:solidFill>
                <a:schemeClr val="accent1"/>
              </a:solidFill>
              <a:prstDash val="solid"/>
              <a:round/>
              <a:headEnd type="none" w="med" len="med"/>
              <a:tailEnd type="triangle"/>
            </a:ln>
            <a:effectLst/>
          </p:spPr>
        </p:cxnSp>
      </p:grpSp>
      <p:grpSp>
        <p:nvGrpSpPr>
          <p:cNvPr id="59" name="Group 58">
            <a:extLst>
              <a:ext uri="{FF2B5EF4-FFF2-40B4-BE49-F238E27FC236}">
                <a16:creationId xmlns:a16="http://schemas.microsoft.com/office/drawing/2014/main" id="{7F022E77-C85D-66BD-4BA4-FCD17B983B58}"/>
              </a:ext>
            </a:extLst>
          </p:cNvPr>
          <p:cNvGrpSpPr/>
          <p:nvPr/>
        </p:nvGrpSpPr>
        <p:grpSpPr>
          <a:xfrm>
            <a:off x="6517966" y="3263078"/>
            <a:ext cx="1707631" cy="1482702"/>
            <a:chOff x="6521969" y="3259558"/>
            <a:chExt cx="1707631" cy="1482702"/>
          </a:xfrm>
        </p:grpSpPr>
        <p:sp>
          <p:nvSpPr>
            <p:cNvPr id="38" name="Oval 37">
              <a:extLst>
                <a:ext uri="{FF2B5EF4-FFF2-40B4-BE49-F238E27FC236}">
                  <a16:creationId xmlns:a16="http://schemas.microsoft.com/office/drawing/2014/main" id="{9AB4B85A-7434-0CB1-8C40-EA9BDF86BB72}"/>
                </a:ext>
              </a:extLst>
            </p:cNvPr>
            <p:cNvSpPr/>
            <p:nvPr/>
          </p:nvSpPr>
          <p:spPr bwMode="auto">
            <a:xfrm>
              <a:off x="7162800" y="3827860"/>
              <a:ext cx="1066800" cy="91440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cxnSp>
          <p:nvCxnSpPr>
            <p:cNvPr id="43" name="Straight Arrow Connector 42">
              <a:extLst>
                <a:ext uri="{FF2B5EF4-FFF2-40B4-BE49-F238E27FC236}">
                  <a16:creationId xmlns:a16="http://schemas.microsoft.com/office/drawing/2014/main" id="{1C481478-C99B-C977-3DF3-B0A184F1C2CD}"/>
                </a:ext>
              </a:extLst>
            </p:cNvPr>
            <p:cNvCxnSpPr>
              <a:cxnSpLocks/>
            </p:cNvCxnSpPr>
            <p:nvPr/>
          </p:nvCxnSpPr>
          <p:spPr bwMode="auto">
            <a:xfrm>
              <a:off x="6521969" y="3259558"/>
              <a:ext cx="609598" cy="498171"/>
            </a:xfrm>
            <a:prstGeom prst="straightConnector1">
              <a:avLst/>
            </a:prstGeom>
            <a:noFill/>
            <a:ln w="38100" cap="flat" cmpd="sng" algn="ctr">
              <a:solidFill>
                <a:schemeClr val="accent1"/>
              </a:solidFill>
              <a:prstDash val="solid"/>
              <a:round/>
              <a:headEnd type="none" w="med" len="med"/>
              <a:tailEnd type="triangle"/>
            </a:ln>
            <a:effectLst/>
          </p:spPr>
        </p:cxnSp>
      </p:grpSp>
      <p:grpSp>
        <p:nvGrpSpPr>
          <p:cNvPr id="58" name="Group 57">
            <a:extLst>
              <a:ext uri="{FF2B5EF4-FFF2-40B4-BE49-F238E27FC236}">
                <a16:creationId xmlns:a16="http://schemas.microsoft.com/office/drawing/2014/main" id="{E0C0CC6C-216F-AFCC-3B9E-A3AEF4B9C643}"/>
              </a:ext>
            </a:extLst>
          </p:cNvPr>
          <p:cNvGrpSpPr/>
          <p:nvPr/>
        </p:nvGrpSpPr>
        <p:grpSpPr>
          <a:xfrm>
            <a:off x="6572312" y="2028409"/>
            <a:ext cx="1405870" cy="939666"/>
            <a:chOff x="6572312" y="2028409"/>
            <a:chExt cx="1405870" cy="939666"/>
          </a:xfrm>
        </p:grpSpPr>
        <p:sp>
          <p:nvSpPr>
            <p:cNvPr id="37" name="Oval 36">
              <a:extLst>
                <a:ext uri="{FF2B5EF4-FFF2-40B4-BE49-F238E27FC236}">
                  <a16:creationId xmlns:a16="http://schemas.microsoft.com/office/drawing/2014/main" id="{2989E636-C4B8-F3DF-2F96-B95C82DEF800}"/>
                </a:ext>
              </a:extLst>
            </p:cNvPr>
            <p:cNvSpPr/>
            <p:nvPr/>
          </p:nvSpPr>
          <p:spPr bwMode="auto">
            <a:xfrm>
              <a:off x="6911382" y="2028409"/>
              <a:ext cx="1066800" cy="91440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cxnSp>
          <p:nvCxnSpPr>
            <p:cNvPr id="45" name="Straight Arrow Connector 44">
              <a:extLst>
                <a:ext uri="{FF2B5EF4-FFF2-40B4-BE49-F238E27FC236}">
                  <a16:creationId xmlns:a16="http://schemas.microsoft.com/office/drawing/2014/main" id="{220B7249-3143-2BA2-F84C-D8A450A4079D}"/>
                </a:ext>
              </a:extLst>
            </p:cNvPr>
            <p:cNvCxnSpPr>
              <a:cxnSpLocks/>
            </p:cNvCxnSpPr>
            <p:nvPr/>
          </p:nvCxnSpPr>
          <p:spPr bwMode="auto">
            <a:xfrm flipV="1">
              <a:off x="6572312" y="2758166"/>
              <a:ext cx="338644" cy="209909"/>
            </a:xfrm>
            <a:prstGeom prst="straightConnector1">
              <a:avLst/>
            </a:prstGeom>
            <a:noFill/>
            <a:ln w="38100" cap="flat" cmpd="sng" algn="ctr">
              <a:solidFill>
                <a:schemeClr val="accent1"/>
              </a:solidFill>
              <a:prstDash val="solid"/>
              <a:round/>
              <a:headEnd type="none" w="med" len="med"/>
              <a:tailEnd type="triangle"/>
            </a:ln>
            <a:effectLst/>
          </p:spPr>
        </p:cxnSp>
      </p:grpSp>
      <p:grpSp>
        <p:nvGrpSpPr>
          <p:cNvPr id="56" name="Group 55">
            <a:extLst>
              <a:ext uri="{FF2B5EF4-FFF2-40B4-BE49-F238E27FC236}">
                <a16:creationId xmlns:a16="http://schemas.microsoft.com/office/drawing/2014/main" id="{1156BDE8-08FF-FED0-12A2-78AD57143F02}"/>
              </a:ext>
            </a:extLst>
          </p:cNvPr>
          <p:cNvGrpSpPr/>
          <p:nvPr/>
        </p:nvGrpSpPr>
        <p:grpSpPr>
          <a:xfrm>
            <a:off x="4981576" y="1494714"/>
            <a:ext cx="1066800" cy="1365419"/>
            <a:chOff x="4981576" y="1494714"/>
            <a:chExt cx="1066800" cy="1365419"/>
          </a:xfrm>
        </p:grpSpPr>
        <p:sp>
          <p:nvSpPr>
            <p:cNvPr id="34" name="Oval 33">
              <a:extLst>
                <a:ext uri="{FF2B5EF4-FFF2-40B4-BE49-F238E27FC236}">
                  <a16:creationId xmlns:a16="http://schemas.microsoft.com/office/drawing/2014/main" id="{54949F01-9D96-5681-A9B6-795713BC6C08}"/>
                </a:ext>
              </a:extLst>
            </p:cNvPr>
            <p:cNvSpPr/>
            <p:nvPr/>
          </p:nvSpPr>
          <p:spPr bwMode="auto">
            <a:xfrm>
              <a:off x="4981576" y="1494714"/>
              <a:ext cx="1066800" cy="91440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cxnSp>
          <p:nvCxnSpPr>
            <p:cNvPr id="47" name="Straight Arrow Connector 46">
              <a:extLst>
                <a:ext uri="{FF2B5EF4-FFF2-40B4-BE49-F238E27FC236}">
                  <a16:creationId xmlns:a16="http://schemas.microsoft.com/office/drawing/2014/main" id="{4807D3E4-857D-486A-330C-924FD2B6CDD9}"/>
                </a:ext>
              </a:extLst>
            </p:cNvPr>
            <p:cNvCxnSpPr>
              <a:cxnSpLocks/>
            </p:cNvCxnSpPr>
            <p:nvPr/>
          </p:nvCxnSpPr>
          <p:spPr bwMode="auto">
            <a:xfrm flipH="1" flipV="1">
              <a:off x="5520187" y="2501454"/>
              <a:ext cx="36920" cy="358679"/>
            </a:xfrm>
            <a:prstGeom prst="straightConnector1">
              <a:avLst/>
            </a:prstGeom>
            <a:noFill/>
            <a:ln w="38100" cap="flat" cmpd="sng" algn="ctr">
              <a:solidFill>
                <a:schemeClr val="accent1"/>
              </a:solidFill>
              <a:prstDash val="solid"/>
              <a:round/>
              <a:headEnd type="none" w="med" len="med"/>
              <a:tailEnd type="triangle"/>
            </a:ln>
            <a:effectLst/>
          </p:spPr>
        </p:cxnSp>
      </p:grpSp>
      <p:grpSp>
        <p:nvGrpSpPr>
          <p:cNvPr id="55" name="Group 54">
            <a:extLst>
              <a:ext uri="{FF2B5EF4-FFF2-40B4-BE49-F238E27FC236}">
                <a16:creationId xmlns:a16="http://schemas.microsoft.com/office/drawing/2014/main" id="{98BFADE6-317E-2A17-12C4-C759DE336FB6}"/>
              </a:ext>
            </a:extLst>
          </p:cNvPr>
          <p:cNvGrpSpPr/>
          <p:nvPr/>
        </p:nvGrpSpPr>
        <p:grpSpPr>
          <a:xfrm>
            <a:off x="3429000" y="1447800"/>
            <a:ext cx="1463614" cy="1471140"/>
            <a:chOff x="3429000" y="1447800"/>
            <a:chExt cx="1463614" cy="1471140"/>
          </a:xfrm>
        </p:grpSpPr>
        <p:sp>
          <p:nvSpPr>
            <p:cNvPr id="33" name="Oval 32">
              <a:extLst>
                <a:ext uri="{FF2B5EF4-FFF2-40B4-BE49-F238E27FC236}">
                  <a16:creationId xmlns:a16="http://schemas.microsoft.com/office/drawing/2014/main" id="{984755F7-10EE-13E3-735B-44E488B273DD}"/>
                </a:ext>
              </a:extLst>
            </p:cNvPr>
            <p:cNvSpPr/>
            <p:nvPr/>
          </p:nvSpPr>
          <p:spPr bwMode="auto">
            <a:xfrm>
              <a:off x="3429000" y="1447800"/>
              <a:ext cx="1066800" cy="91440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DE" sz="2000" b="0" i="0" u="none" strike="noStrike" cap="none" normalizeH="0" baseline="0">
                <a:ln>
                  <a:noFill/>
                </a:ln>
                <a:solidFill>
                  <a:schemeClr val="bg1"/>
                </a:solidFill>
                <a:effectLst/>
                <a:latin typeface="Minion"/>
              </a:endParaRPr>
            </a:p>
          </p:txBody>
        </p:sp>
        <p:cxnSp>
          <p:nvCxnSpPr>
            <p:cNvPr id="49" name="Straight Arrow Connector 48">
              <a:extLst>
                <a:ext uri="{FF2B5EF4-FFF2-40B4-BE49-F238E27FC236}">
                  <a16:creationId xmlns:a16="http://schemas.microsoft.com/office/drawing/2014/main" id="{28DEB75A-A28E-8BD0-F20F-4366ACFACF8D}"/>
                </a:ext>
              </a:extLst>
            </p:cNvPr>
            <p:cNvCxnSpPr>
              <a:cxnSpLocks/>
            </p:cNvCxnSpPr>
            <p:nvPr/>
          </p:nvCxnSpPr>
          <p:spPr bwMode="auto">
            <a:xfrm flipH="1" flipV="1">
              <a:off x="4449019" y="2513855"/>
              <a:ext cx="443595" cy="405085"/>
            </a:xfrm>
            <a:prstGeom prst="straightConnector1">
              <a:avLst/>
            </a:prstGeom>
            <a:noFill/>
            <a:ln w="38100" cap="flat" cmpd="sng" algn="ctr">
              <a:solidFill>
                <a:schemeClr val="accent1"/>
              </a:solidFill>
              <a:prstDash val="solid"/>
              <a:round/>
              <a:headEnd type="none" w="med" len="med"/>
              <a:tailEnd type="triangle"/>
            </a:ln>
            <a:effectLst/>
          </p:spPr>
        </p:cxnSp>
      </p:grpSp>
      <p:sp>
        <p:nvSpPr>
          <p:cNvPr id="51" name="TextBox 50">
            <a:extLst>
              <a:ext uri="{FF2B5EF4-FFF2-40B4-BE49-F238E27FC236}">
                <a16:creationId xmlns:a16="http://schemas.microsoft.com/office/drawing/2014/main" id="{D95FD80A-EADE-8E83-2104-77D93CA49B26}"/>
              </a:ext>
            </a:extLst>
          </p:cNvPr>
          <p:cNvSpPr txBox="1"/>
          <p:nvPr/>
        </p:nvSpPr>
        <p:spPr>
          <a:xfrm>
            <a:off x="8503797" y="838200"/>
            <a:ext cx="3489307" cy="5940088"/>
          </a:xfrm>
          <a:prstGeom prst="rect">
            <a:avLst/>
          </a:prstGeom>
          <a:noFill/>
        </p:spPr>
        <p:txBody>
          <a:bodyPr wrap="square" rtlCol="0">
            <a:spAutoFit/>
          </a:bodyPr>
          <a:lstStyle/>
          <a:p>
            <a:pPr marL="342900" indent="-342900">
              <a:buFontTx/>
              <a:buChar char="-"/>
            </a:pPr>
            <a:r>
              <a:rPr lang="en-GB" dirty="0"/>
              <a:t>Chemical space is large; data sets are small</a:t>
            </a:r>
          </a:p>
          <a:p>
            <a:pPr marL="342900" indent="-342900">
              <a:buFontTx/>
              <a:buChar char="-"/>
            </a:pPr>
            <a:endParaRPr lang="en-GB" dirty="0"/>
          </a:p>
          <a:p>
            <a:pPr marL="342900" indent="-342900">
              <a:buFontTx/>
              <a:buChar char="-"/>
            </a:pPr>
            <a:r>
              <a:rPr lang="en-GB" dirty="0"/>
              <a:t>Retrospective validation, training/test splits… give you performance numbers</a:t>
            </a:r>
          </a:p>
          <a:p>
            <a:pPr marL="342900" indent="-342900">
              <a:buFontTx/>
              <a:buChar char="-"/>
            </a:pPr>
            <a:endParaRPr lang="en-GB" dirty="0"/>
          </a:p>
          <a:p>
            <a:pPr marL="342900" indent="-342900">
              <a:buFontTx/>
              <a:buChar char="-"/>
            </a:pPr>
            <a:r>
              <a:rPr lang="en-GB" dirty="0"/>
              <a:t>Future projects will </a:t>
            </a:r>
            <a:r>
              <a:rPr lang="en-GB" i="1" dirty="0"/>
              <a:t>by definition</a:t>
            </a:r>
            <a:r>
              <a:rPr lang="en-GB" dirty="0"/>
              <a:t> be outside the training set distribution</a:t>
            </a:r>
          </a:p>
          <a:p>
            <a:pPr marL="342900" indent="-342900">
              <a:buFontTx/>
              <a:buChar char="-"/>
            </a:pPr>
            <a:endParaRPr lang="en-GB" dirty="0"/>
          </a:p>
          <a:p>
            <a:pPr marL="342900" indent="-342900">
              <a:buFontTx/>
              <a:buChar char="-"/>
            </a:pPr>
            <a:r>
              <a:rPr lang="en-GB" dirty="0"/>
              <a:t>Also time-split doesn’t help, it’s just different galaxies</a:t>
            </a:r>
          </a:p>
          <a:p>
            <a:pPr marL="342900" indent="-342900">
              <a:buFontTx/>
              <a:buChar char="-"/>
            </a:pPr>
            <a:endParaRPr lang="en-GB" dirty="0"/>
          </a:p>
          <a:p>
            <a:pPr marL="342900" indent="-342900">
              <a:buFontTx/>
              <a:buChar char="-"/>
            </a:pPr>
            <a:r>
              <a:rPr lang="en-GB" b="1" i="1" dirty="0"/>
              <a:t>Performance measured retrospectively will not hold prospectively (in future projects)</a:t>
            </a:r>
            <a:endParaRPr lang="en-DE" dirty="0"/>
          </a:p>
        </p:txBody>
      </p:sp>
    </p:spTree>
    <p:extLst>
      <p:ext uri="{BB962C8B-B14F-4D97-AF65-F5344CB8AC3E}">
        <p14:creationId xmlns:p14="http://schemas.microsoft.com/office/powerpoint/2010/main" val="120583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100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150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200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250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1BD0-6CC1-4C36-1E6E-A8B129A56FBB}"/>
              </a:ext>
            </a:extLst>
          </p:cNvPr>
          <p:cNvSpPr>
            <a:spLocks noGrp="1"/>
          </p:cNvSpPr>
          <p:nvPr>
            <p:ph type="title"/>
          </p:nvPr>
        </p:nvSpPr>
        <p:spPr>
          <a:xfrm>
            <a:off x="624418" y="333376"/>
            <a:ext cx="11415182" cy="633413"/>
          </a:xfrm>
        </p:spPr>
        <p:txBody>
          <a:bodyPr/>
          <a:lstStyle/>
          <a:p>
            <a:r>
              <a:rPr lang="en-US" dirty="0"/>
              <a:t>Many of our models (and companies) are more based on ‘belief’ (and proxy values) than numbers</a:t>
            </a:r>
            <a:endParaRPr lang="en-GB" dirty="0"/>
          </a:p>
        </p:txBody>
      </p:sp>
      <p:sp>
        <p:nvSpPr>
          <p:cNvPr id="3" name="Content Placeholder 2">
            <a:extLst>
              <a:ext uri="{FF2B5EF4-FFF2-40B4-BE49-F238E27FC236}">
                <a16:creationId xmlns:a16="http://schemas.microsoft.com/office/drawing/2014/main" id="{3A0338F5-5611-C8E8-0DC2-C1C57B75CC3F}"/>
              </a:ext>
            </a:extLst>
          </p:cNvPr>
          <p:cNvSpPr>
            <a:spLocks noGrp="1"/>
          </p:cNvSpPr>
          <p:nvPr>
            <p:ph idx="1"/>
          </p:nvPr>
        </p:nvSpPr>
        <p:spPr>
          <a:xfrm>
            <a:off x="624418" y="1524000"/>
            <a:ext cx="10847916" cy="4608512"/>
          </a:xfrm>
        </p:spPr>
        <p:txBody>
          <a:bodyPr/>
          <a:lstStyle/>
          <a:p>
            <a:pPr marL="0" indent="0">
              <a:buNone/>
            </a:pPr>
            <a:r>
              <a:rPr lang="en-US" sz="2800" dirty="0"/>
              <a:t>We cannot really </a:t>
            </a:r>
            <a:r>
              <a:rPr lang="en-US" sz="2800" i="1" dirty="0"/>
              <a:t>validate</a:t>
            </a:r>
            <a:r>
              <a:rPr lang="en-US" sz="2800" dirty="0"/>
              <a:t> our models and approaches, since this operates mostly in </a:t>
            </a:r>
            <a:r>
              <a:rPr lang="en-US" sz="2800" i="1" dirty="0"/>
              <a:t>proxy</a:t>
            </a:r>
            <a:r>
              <a:rPr lang="en-US" sz="2800" dirty="0"/>
              <a:t> (non-clinical) space, and in a retrospective manner (not on future project space)</a:t>
            </a:r>
          </a:p>
          <a:p>
            <a:pPr marL="0" indent="0">
              <a:buNone/>
            </a:pPr>
            <a:endParaRPr lang="en-US" sz="2800" dirty="0"/>
          </a:p>
          <a:p>
            <a:pPr marL="0" indent="0">
              <a:buNone/>
            </a:pPr>
            <a:r>
              <a:rPr lang="en-US" sz="2800" dirty="0"/>
              <a:t>We cannot (hardly) measure progress in biotech, which is </a:t>
            </a:r>
            <a:r>
              <a:rPr lang="en-US" sz="2800" i="1" dirty="0"/>
              <a:t>different</a:t>
            </a:r>
            <a:r>
              <a:rPr lang="en-US" sz="2800" dirty="0"/>
              <a:t> from ‘tech </a:t>
            </a:r>
            <a:r>
              <a:rPr lang="en-US" sz="2800" dirty="0" err="1"/>
              <a:t>tech</a:t>
            </a:r>
            <a:r>
              <a:rPr lang="en-US" sz="2800" dirty="0"/>
              <a:t>’:</a:t>
            </a:r>
          </a:p>
          <a:p>
            <a:r>
              <a:rPr lang="en-US" sz="2800" i="1" dirty="0"/>
              <a:t>Tech</a:t>
            </a:r>
            <a:r>
              <a:rPr lang="en-US" sz="2800" dirty="0"/>
              <a:t> has ARR, user growth, click rates, precision/recall (on labels meaningful in the given context)</a:t>
            </a:r>
          </a:p>
          <a:p>
            <a:r>
              <a:rPr lang="en-US" sz="2800" dirty="0"/>
              <a:t>Bio-ML has … nothing/not much (in terms of </a:t>
            </a:r>
            <a:r>
              <a:rPr lang="en-US" sz="2800" i="1" dirty="0"/>
              <a:t>relevant</a:t>
            </a:r>
            <a:r>
              <a:rPr lang="en-US" sz="2800" dirty="0"/>
              <a:t> metrics for final endpoint, efficacy/safety in the clinic)</a:t>
            </a:r>
            <a:endParaRPr lang="en-GB" sz="2800" dirty="0"/>
          </a:p>
        </p:txBody>
      </p:sp>
    </p:spTree>
    <p:extLst>
      <p:ext uri="{BB962C8B-B14F-4D97-AF65-F5344CB8AC3E}">
        <p14:creationId xmlns:p14="http://schemas.microsoft.com/office/powerpoint/2010/main" val="250068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F568-CCFC-4281-347E-5E519D1680F4}"/>
              </a:ext>
            </a:extLst>
          </p:cNvPr>
          <p:cNvSpPr>
            <a:spLocks noGrp="1"/>
          </p:cNvSpPr>
          <p:nvPr>
            <p:ph type="title"/>
          </p:nvPr>
        </p:nvSpPr>
        <p:spPr>
          <a:xfrm>
            <a:off x="416984" y="352742"/>
            <a:ext cx="11698815" cy="633413"/>
          </a:xfrm>
        </p:spPr>
        <p:txBody>
          <a:bodyPr/>
          <a:lstStyle/>
          <a:p>
            <a:r>
              <a:rPr lang="en-GB" sz="3200" dirty="0"/>
              <a:t>Also applicable to current models – e.g. virtual cell validation metrics</a:t>
            </a:r>
          </a:p>
        </p:txBody>
      </p:sp>
      <p:sp>
        <p:nvSpPr>
          <p:cNvPr id="3" name="Content Placeholder 2">
            <a:extLst>
              <a:ext uri="{FF2B5EF4-FFF2-40B4-BE49-F238E27FC236}">
                <a16:creationId xmlns:a16="http://schemas.microsoft.com/office/drawing/2014/main" id="{BE36C18E-F43E-C24E-9FB3-3E5D3B8D6305}"/>
              </a:ext>
            </a:extLst>
          </p:cNvPr>
          <p:cNvSpPr>
            <a:spLocks noGrp="1"/>
          </p:cNvSpPr>
          <p:nvPr>
            <p:ph idx="1"/>
          </p:nvPr>
        </p:nvSpPr>
        <p:spPr/>
        <p:txBody>
          <a:bodyPr/>
          <a:lstStyle/>
          <a:p>
            <a:r>
              <a:rPr lang="en-GB" sz="2600" dirty="0"/>
              <a:t>On average often use-case irrelevant</a:t>
            </a:r>
          </a:p>
          <a:p>
            <a:r>
              <a:rPr lang="en-GB" sz="2600" b="1" dirty="0"/>
              <a:t>Point-error based metrics </a:t>
            </a:r>
            <a:r>
              <a:rPr lang="en-GB" sz="2600" dirty="0"/>
              <a:t>(RMSE etc): The sound p</a:t>
            </a:r>
            <a:r>
              <a:rPr lang="en-GB" sz="2600" i="1" dirty="0"/>
              <a:t>retty good</a:t>
            </a:r>
            <a:r>
              <a:rPr lang="en-GB" sz="2600" dirty="0"/>
              <a:t>… if on average there is no change anyway, and that’s what you just always predict (but it’s not what you are interested in!)</a:t>
            </a:r>
          </a:p>
          <a:p>
            <a:r>
              <a:rPr lang="en-GB" sz="2600" b="1" dirty="0"/>
              <a:t>Correlation-based metrics </a:t>
            </a:r>
            <a:r>
              <a:rPr lang="en-GB" sz="2600" dirty="0"/>
              <a:t>(R2 etc): Often sound good … but in decision-making situations you are hardly ever interested in overall distributions (you need within-group differentiation, etc)</a:t>
            </a:r>
          </a:p>
          <a:p>
            <a:r>
              <a:rPr lang="en-GB" sz="2600" dirty="0"/>
              <a:t>…</a:t>
            </a:r>
          </a:p>
          <a:p>
            <a:r>
              <a:rPr lang="en-GB" sz="2600" dirty="0"/>
              <a:t>Applies also to many other models of course (non-goal directed metrics in early generative chemical models, etc)</a:t>
            </a:r>
          </a:p>
          <a:p>
            <a:r>
              <a:rPr lang="en-GB" sz="2600" dirty="0"/>
              <a:t>Validation needs to be use-case relevant (see next section)</a:t>
            </a:r>
          </a:p>
          <a:p>
            <a:r>
              <a:rPr lang="en-GB" sz="2600" dirty="0"/>
              <a:t>‘Out of 10 compounds we prospectively tested, what is the precision?’</a:t>
            </a:r>
          </a:p>
        </p:txBody>
      </p:sp>
    </p:spTree>
    <p:extLst>
      <p:ext uri="{BB962C8B-B14F-4D97-AF65-F5344CB8AC3E}">
        <p14:creationId xmlns:p14="http://schemas.microsoft.com/office/powerpoint/2010/main" val="3678033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1765-E31E-9215-CB30-296631E15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06F24-5A78-FA2B-F5DC-02104A4F2545}"/>
              </a:ext>
            </a:extLst>
          </p:cNvPr>
          <p:cNvSpPr>
            <a:spLocks noGrp="1"/>
          </p:cNvSpPr>
          <p:nvPr>
            <p:ph type="title"/>
          </p:nvPr>
        </p:nvSpPr>
        <p:spPr/>
        <p:txBody>
          <a:bodyPr/>
          <a:lstStyle/>
          <a:p>
            <a:r>
              <a:rPr lang="en-US" dirty="0"/>
              <a:t>Bottom line</a:t>
            </a:r>
            <a:endParaRPr lang="en-GB" dirty="0"/>
          </a:p>
        </p:txBody>
      </p:sp>
      <p:sp>
        <p:nvSpPr>
          <p:cNvPr id="3" name="Content Placeholder 2">
            <a:extLst>
              <a:ext uri="{FF2B5EF4-FFF2-40B4-BE49-F238E27FC236}">
                <a16:creationId xmlns:a16="http://schemas.microsoft.com/office/drawing/2014/main" id="{FE824780-1D51-13D1-CD68-359B92F3BD5A}"/>
              </a:ext>
            </a:extLst>
          </p:cNvPr>
          <p:cNvSpPr>
            <a:spLocks noGrp="1"/>
          </p:cNvSpPr>
          <p:nvPr>
            <p:ph idx="1"/>
          </p:nvPr>
        </p:nvSpPr>
        <p:spPr/>
        <p:txBody>
          <a:bodyPr/>
          <a:lstStyle/>
          <a:p>
            <a:pPr marL="0" indent="0">
              <a:buNone/>
            </a:pPr>
            <a:endParaRPr lang="en-US" dirty="0"/>
          </a:p>
          <a:p>
            <a:pPr marL="0" indent="0">
              <a:buNone/>
            </a:pPr>
            <a:endParaRPr lang="en-GB" dirty="0"/>
          </a:p>
        </p:txBody>
      </p:sp>
      <p:sp>
        <p:nvSpPr>
          <p:cNvPr id="4" name="Content Placeholder 2">
            <a:extLst>
              <a:ext uri="{FF2B5EF4-FFF2-40B4-BE49-F238E27FC236}">
                <a16:creationId xmlns:a16="http://schemas.microsoft.com/office/drawing/2014/main" id="{D0AF8C24-7F10-700C-EC4C-9086E71F132D}"/>
              </a:ext>
            </a:extLst>
          </p:cNvPr>
          <p:cNvSpPr txBox="1">
            <a:spLocks/>
          </p:cNvSpPr>
          <p:nvPr/>
        </p:nvSpPr>
        <p:spPr bwMode="auto">
          <a:xfrm>
            <a:off x="719666" y="1371600"/>
            <a:ext cx="1051771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ts val="6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600">
                <a:solidFill>
                  <a:schemeClr val="bg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 typeface="Arial" charset="0"/>
              <a:buNone/>
            </a:pPr>
            <a:r>
              <a:rPr lang="en-US" sz="4200" kern="0"/>
              <a:t>'Our model achieves 93% Performance on This and that Benchmark, which Outperforms SOTA and revolutionizes drug Discovery, for the 1001</a:t>
            </a:r>
            <a:r>
              <a:rPr lang="en-US" sz="4200" kern="0" baseline="30000"/>
              <a:t>st</a:t>
            </a:r>
            <a:r>
              <a:rPr lang="en-US" sz="4200" kern="0"/>
              <a:t> time'</a:t>
            </a:r>
            <a:endParaRPr lang="en-GB" sz="4200" kern="0" dirty="0"/>
          </a:p>
        </p:txBody>
      </p:sp>
      <p:sp>
        <p:nvSpPr>
          <p:cNvPr id="5" name="TextBox 4">
            <a:extLst>
              <a:ext uri="{FF2B5EF4-FFF2-40B4-BE49-F238E27FC236}">
                <a16:creationId xmlns:a16="http://schemas.microsoft.com/office/drawing/2014/main" id="{3F6EE934-7A87-7C77-C883-693CCE255F2F}"/>
              </a:ext>
            </a:extLst>
          </p:cNvPr>
          <p:cNvSpPr txBox="1"/>
          <p:nvPr/>
        </p:nvSpPr>
        <p:spPr>
          <a:xfrm>
            <a:off x="762000" y="4572000"/>
            <a:ext cx="10847916" cy="954107"/>
          </a:xfrm>
          <a:prstGeom prst="rect">
            <a:avLst/>
          </a:prstGeom>
          <a:noFill/>
        </p:spPr>
        <p:txBody>
          <a:bodyPr wrap="square" rtlCol="0">
            <a:spAutoFit/>
          </a:bodyPr>
          <a:lstStyle/>
          <a:p>
            <a:r>
              <a:rPr lang="en-US" sz="2800" dirty="0"/>
              <a:t>… does not really matter – because metrics used for model validation are hardly ever use-case related</a:t>
            </a:r>
            <a:endParaRPr lang="en-GB" sz="2800" dirty="0"/>
          </a:p>
        </p:txBody>
      </p:sp>
    </p:spTree>
    <p:extLst>
      <p:ext uri="{BB962C8B-B14F-4D97-AF65-F5344CB8AC3E}">
        <p14:creationId xmlns:p14="http://schemas.microsoft.com/office/powerpoint/2010/main" val="4149193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110A-B00F-4F84-4865-CAE8457237E8}"/>
              </a:ext>
            </a:extLst>
          </p:cNvPr>
          <p:cNvSpPr>
            <a:spLocks noGrp="1"/>
          </p:cNvSpPr>
          <p:nvPr>
            <p:ph type="title"/>
          </p:nvPr>
        </p:nvSpPr>
        <p:spPr>
          <a:xfrm>
            <a:off x="312209" y="334962"/>
            <a:ext cx="11567582" cy="633413"/>
          </a:xfrm>
        </p:spPr>
        <p:txBody>
          <a:bodyPr/>
          <a:lstStyle/>
          <a:p>
            <a:r>
              <a:rPr lang="en-GB" dirty="0"/>
              <a:t>3. Model validation does not matter – it’s about the ‘</a:t>
            </a:r>
            <a:r>
              <a:rPr lang="en-GB" i="1" dirty="0"/>
              <a:t>process’ </a:t>
            </a:r>
            <a:r>
              <a:rPr lang="en-GB" dirty="0"/>
              <a:t>(… which only gets validated in the clinic!)</a:t>
            </a:r>
          </a:p>
        </p:txBody>
      </p:sp>
      <p:sp>
        <p:nvSpPr>
          <p:cNvPr id="3" name="Content Placeholder 2">
            <a:extLst>
              <a:ext uri="{FF2B5EF4-FFF2-40B4-BE49-F238E27FC236}">
                <a16:creationId xmlns:a16="http://schemas.microsoft.com/office/drawing/2014/main" id="{326F85D5-9A6A-F125-CBC5-544255FD3922}"/>
              </a:ext>
            </a:extLst>
          </p:cNvPr>
          <p:cNvSpPr>
            <a:spLocks noGrp="1"/>
          </p:cNvSpPr>
          <p:nvPr>
            <p:ph idx="1"/>
          </p:nvPr>
        </p:nvSpPr>
        <p:spPr>
          <a:xfrm>
            <a:off x="624418" y="1268412"/>
            <a:ext cx="10847916" cy="5254625"/>
          </a:xfrm>
        </p:spPr>
        <p:txBody>
          <a:bodyPr/>
          <a:lstStyle/>
          <a:p>
            <a:pPr marL="0" indent="0">
              <a:buNone/>
            </a:pPr>
            <a:r>
              <a:rPr lang="en-GB" dirty="0"/>
              <a:t>“Don’t mistake the map for the territory”</a:t>
            </a:r>
          </a:p>
          <a:p>
            <a:pPr marL="0" indent="0">
              <a:buNone/>
            </a:pPr>
            <a:endParaRPr lang="en-GB" dirty="0"/>
          </a:p>
          <a:p>
            <a:pPr marL="0" indent="0">
              <a:buNone/>
            </a:pPr>
            <a:r>
              <a:rPr lang="en-GB" dirty="0"/>
              <a:t>Models </a:t>
            </a:r>
            <a:r>
              <a:rPr lang="en-GB" i="1" dirty="0"/>
              <a:t>never</a:t>
            </a:r>
            <a:r>
              <a:rPr lang="en-GB" dirty="0"/>
              <a:t> capture the real-world use case – </a:t>
            </a:r>
            <a:r>
              <a:rPr lang="en-GB" i="1" dirty="0"/>
              <a:t>every</a:t>
            </a:r>
            <a:r>
              <a:rPr lang="en-GB" dirty="0"/>
              <a:t> model is underspecified</a:t>
            </a:r>
          </a:p>
          <a:p>
            <a:pPr marL="0" indent="0">
              <a:buNone/>
            </a:pPr>
            <a:r>
              <a:rPr lang="en-GB" dirty="0"/>
              <a:t>Biology is not label prediction</a:t>
            </a:r>
          </a:p>
          <a:p>
            <a:pPr marL="0" indent="0">
              <a:buNone/>
            </a:pPr>
            <a:endParaRPr lang="en-GB" dirty="0"/>
          </a:p>
          <a:p>
            <a:pPr marL="0" indent="0">
              <a:buNone/>
            </a:pPr>
            <a:r>
              <a:rPr lang="en-GB" dirty="0"/>
              <a:t>Relevant decisions need to be </a:t>
            </a:r>
            <a:r>
              <a:rPr lang="en-GB" i="1" dirty="0"/>
              <a:t>in vivo</a:t>
            </a:r>
            <a:r>
              <a:rPr lang="en-GB" dirty="0"/>
              <a:t>-relevant; for in vivo-relevant decisions we don’t (hardly) have a ground truth</a:t>
            </a:r>
          </a:p>
          <a:p>
            <a:pPr marL="0" indent="0">
              <a:buNone/>
            </a:pPr>
            <a:endParaRPr lang="en-GB" sz="2600" dirty="0"/>
          </a:p>
          <a:p>
            <a:pPr marL="0" indent="0">
              <a:buNone/>
            </a:pPr>
            <a:r>
              <a:rPr lang="en-GB" sz="2600" dirty="0" err="1"/>
              <a:t>D’Amour</a:t>
            </a:r>
            <a:r>
              <a:rPr lang="en-GB" sz="2600" dirty="0"/>
              <a:t>, A. et al. Underspecification Presents Challenges for Credibility in Modern Machine Learning. </a:t>
            </a:r>
            <a:r>
              <a:rPr lang="en-GB" sz="2600" i="1" dirty="0"/>
              <a:t>J. Mach. Learn. Res.</a:t>
            </a:r>
            <a:r>
              <a:rPr lang="en-GB" sz="2600" dirty="0"/>
              <a:t> </a:t>
            </a:r>
            <a:r>
              <a:rPr lang="en-GB" sz="2600" b="1" dirty="0"/>
              <a:t>23</a:t>
            </a:r>
            <a:r>
              <a:rPr lang="en-GB" sz="2600" dirty="0"/>
              <a:t>, 1-61 (2022).</a:t>
            </a:r>
          </a:p>
          <a:p>
            <a:pPr marL="0" indent="0">
              <a:buNone/>
            </a:pPr>
            <a:endParaRPr lang="en-GB" dirty="0"/>
          </a:p>
        </p:txBody>
      </p:sp>
    </p:spTree>
    <p:extLst>
      <p:ext uri="{BB962C8B-B14F-4D97-AF65-F5344CB8AC3E}">
        <p14:creationId xmlns:p14="http://schemas.microsoft.com/office/powerpoint/2010/main" val="3405727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B6E5F-84FF-41F6-9C7D-85284654FE2C}"/>
              </a:ext>
            </a:extLst>
          </p:cNvPr>
          <p:cNvSpPr>
            <a:spLocks noGrp="1"/>
          </p:cNvSpPr>
          <p:nvPr>
            <p:ph type="title"/>
          </p:nvPr>
        </p:nvSpPr>
        <p:spPr>
          <a:xfrm>
            <a:off x="602426" y="429834"/>
            <a:ext cx="11132373" cy="633413"/>
          </a:xfrm>
        </p:spPr>
        <p:txBody>
          <a:bodyPr/>
          <a:lstStyle/>
          <a:p>
            <a:r>
              <a:rPr lang="en-GB" sz="3400" dirty="0"/>
              <a:t>The current focus on ‘model performance’ is insufficient for real-world improvements</a:t>
            </a:r>
          </a:p>
        </p:txBody>
      </p:sp>
      <p:grpSp>
        <p:nvGrpSpPr>
          <p:cNvPr id="8" name="Group 7">
            <a:extLst>
              <a:ext uri="{FF2B5EF4-FFF2-40B4-BE49-F238E27FC236}">
                <a16:creationId xmlns:a16="http://schemas.microsoft.com/office/drawing/2014/main" id="{D0A131DA-5EF2-4848-BABB-197CBD807F80}"/>
              </a:ext>
            </a:extLst>
          </p:cNvPr>
          <p:cNvGrpSpPr/>
          <p:nvPr/>
        </p:nvGrpSpPr>
        <p:grpSpPr>
          <a:xfrm>
            <a:off x="310741" y="1626500"/>
            <a:ext cx="11611026" cy="4874010"/>
            <a:chOff x="310741" y="1626500"/>
            <a:chExt cx="11611026" cy="4874010"/>
          </a:xfrm>
        </p:grpSpPr>
        <p:cxnSp>
          <p:nvCxnSpPr>
            <p:cNvPr id="10" name="Straight Arrow Connector 9">
              <a:extLst>
                <a:ext uri="{FF2B5EF4-FFF2-40B4-BE49-F238E27FC236}">
                  <a16:creationId xmlns:a16="http://schemas.microsoft.com/office/drawing/2014/main" id="{E0E8A41A-9A5B-4A63-A768-3758CFBAEFC0}"/>
                </a:ext>
              </a:extLst>
            </p:cNvPr>
            <p:cNvCxnSpPr>
              <a:cxnSpLocks/>
            </p:cNvCxnSpPr>
            <p:nvPr/>
          </p:nvCxnSpPr>
          <p:spPr bwMode="auto">
            <a:xfrm>
              <a:off x="310741" y="3058266"/>
              <a:ext cx="806392" cy="0"/>
            </a:xfrm>
            <a:prstGeom prst="straightConnector1">
              <a:avLst/>
            </a:prstGeom>
            <a:noFill/>
            <a:ln w="50800" cap="flat" cmpd="sng" algn="ctr">
              <a:solidFill>
                <a:schemeClr val="bg1"/>
              </a:solidFill>
              <a:prstDash val="sysDot"/>
              <a:round/>
              <a:headEnd type="none" w="med" len="med"/>
              <a:tailEnd type="stealth" w="lg" len="lg"/>
            </a:ln>
            <a:effectLst/>
          </p:spPr>
        </p:cxnSp>
        <p:cxnSp>
          <p:nvCxnSpPr>
            <p:cNvPr id="11" name="Straight Arrow Connector 10">
              <a:extLst>
                <a:ext uri="{FF2B5EF4-FFF2-40B4-BE49-F238E27FC236}">
                  <a16:creationId xmlns:a16="http://schemas.microsoft.com/office/drawing/2014/main" id="{44469A87-1F4E-4E63-A273-CD2B117E7A75}"/>
                </a:ext>
              </a:extLst>
            </p:cNvPr>
            <p:cNvCxnSpPr>
              <a:cxnSpLocks/>
            </p:cNvCxnSpPr>
            <p:nvPr/>
          </p:nvCxnSpPr>
          <p:spPr bwMode="auto">
            <a:xfrm>
              <a:off x="10888833" y="3073408"/>
              <a:ext cx="1032934" cy="0"/>
            </a:xfrm>
            <a:prstGeom prst="straightConnector1">
              <a:avLst/>
            </a:prstGeom>
            <a:noFill/>
            <a:ln w="50800" cap="flat" cmpd="sng" algn="ctr">
              <a:solidFill>
                <a:schemeClr val="bg1"/>
              </a:solidFill>
              <a:prstDash val="sysDot"/>
              <a:round/>
              <a:headEnd type="none" w="med" len="med"/>
              <a:tailEnd type="stealth" w="lg" len="lg"/>
            </a:ln>
            <a:effectLst/>
          </p:spPr>
        </p:cxnSp>
        <p:sp>
          <p:nvSpPr>
            <p:cNvPr id="15" name="TextBox 14">
              <a:extLst>
                <a:ext uri="{FF2B5EF4-FFF2-40B4-BE49-F238E27FC236}">
                  <a16:creationId xmlns:a16="http://schemas.microsoft.com/office/drawing/2014/main" id="{F2872CD6-C910-4B7F-A82C-5220C9C83618}"/>
                </a:ext>
              </a:extLst>
            </p:cNvPr>
            <p:cNvSpPr txBox="1"/>
            <p:nvPr/>
          </p:nvSpPr>
          <p:spPr>
            <a:xfrm>
              <a:off x="9398895" y="1934278"/>
              <a:ext cx="1676400" cy="2554545"/>
            </a:xfrm>
            <a:prstGeom prst="rect">
              <a:avLst/>
            </a:prstGeom>
            <a:noFill/>
          </p:spPr>
          <p:txBody>
            <a:bodyPr wrap="square" rtlCol="0">
              <a:spAutoFit/>
            </a:bodyPr>
            <a:lstStyle/>
            <a:p>
              <a:r>
                <a:rPr lang="en-GB" dirty="0"/>
                <a:t>Follow-up assays, </a:t>
              </a:r>
              <a:r>
                <a:rPr lang="en-GB" i="1" dirty="0"/>
                <a:t>etc.</a:t>
              </a:r>
            </a:p>
            <a:p>
              <a:endParaRPr lang="en-GB" dirty="0"/>
            </a:p>
            <a:p>
              <a:r>
                <a:rPr lang="en-GB" dirty="0"/>
                <a:t>Decision in disease context (</a:t>
              </a:r>
              <a:r>
                <a:rPr lang="en-GB" i="1" dirty="0"/>
                <a:t>in vivo</a:t>
              </a:r>
              <a:r>
                <a:rPr lang="en-GB" dirty="0"/>
                <a:t> relevant!)</a:t>
              </a:r>
            </a:p>
          </p:txBody>
        </p:sp>
        <p:sp>
          <p:nvSpPr>
            <p:cNvPr id="17" name="TextBox 16">
              <a:extLst>
                <a:ext uri="{FF2B5EF4-FFF2-40B4-BE49-F238E27FC236}">
                  <a16:creationId xmlns:a16="http://schemas.microsoft.com/office/drawing/2014/main" id="{01201760-534E-43A9-AC80-9B573C8C993C}"/>
                </a:ext>
              </a:extLst>
            </p:cNvPr>
            <p:cNvSpPr txBox="1"/>
            <p:nvPr/>
          </p:nvSpPr>
          <p:spPr>
            <a:xfrm>
              <a:off x="1106704" y="1626500"/>
              <a:ext cx="1676399" cy="3170099"/>
            </a:xfrm>
            <a:prstGeom prst="rect">
              <a:avLst/>
            </a:prstGeom>
            <a:noFill/>
          </p:spPr>
          <p:txBody>
            <a:bodyPr wrap="square" rtlCol="0">
              <a:spAutoFit/>
            </a:bodyPr>
            <a:lstStyle/>
            <a:p>
              <a:r>
                <a:rPr lang="en-GB" dirty="0"/>
                <a:t>Compound with project context </a:t>
              </a:r>
            </a:p>
            <a:p>
              <a:r>
                <a:rPr lang="en-GB" dirty="0"/>
                <a:t>(Disease, endotype, target, target organ, anticipated dose in man,…) </a:t>
              </a:r>
            </a:p>
          </p:txBody>
        </p:sp>
        <p:sp>
          <p:nvSpPr>
            <p:cNvPr id="20" name="TextBox 19">
              <a:extLst>
                <a:ext uri="{FF2B5EF4-FFF2-40B4-BE49-F238E27FC236}">
                  <a16:creationId xmlns:a16="http://schemas.microsoft.com/office/drawing/2014/main" id="{38B7B90B-2F5F-4DF5-BDB0-330CD55BEBB4}"/>
                </a:ext>
              </a:extLst>
            </p:cNvPr>
            <p:cNvSpPr txBox="1"/>
            <p:nvPr/>
          </p:nvSpPr>
          <p:spPr>
            <a:xfrm>
              <a:off x="4218093" y="6100400"/>
              <a:ext cx="4246048" cy="400110"/>
            </a:xfrm>
            <a:prstGeom prst="rect">
              <a:avLst/>
            </a:prstGeom>
            <a:noFill/>
          </p:spPr>
          <p:txBody>
            <a:bodyPr wrap="square" rtlCol="0">
              <a:spAutoFit/>
            </a:bodyPr>
            <a:lstStyle/>
            <a:p>
              <a:r>
                <a:rPr lang="en-GB" dirty="0"/>
                <a:t>‘Improving </a:t>
              </a:r>
              <a:r>
                <a:rPr lang="en-GB" i="1" dirty="0"/>
                <a:t>drug discovery’</a:t>
              </a:r>
            </a:p>
          </p:txBody>
        </p:sp>
        <p:sp>
          <p:nvSpPr>
            <p:cNvPr id="21" name="Right Brace 20">
              <a:extLst>
                <a:ext uri="{FF2B5EF4-FFF2-40B4-BE49-F238E27FC236}">
                  <a16:creationId xmlns:a16="http://schemas.microsoft.com/office/drawing/2014/main" id="{B3628285-D8E4-4C42-A3F8-51156601F359}"/>
                </a:ext>
              </a:extLst>
            </p:cNvPr>
            <p:cNvSpPr/>
            <p:nvPr/>
          </p:nvSpPr>
          <p:spPr bwMode="auto">
            <a:xfrm rot="5400000">
              <a:off x="5632768" y="782895"/>
              <a:ext cx="577272" cy="9709208"/>
            </a:xfrm>
            <a:prstGeom prst="rightBrac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grpSp>
      <p:grpSp>
        <p:nvGrpSpPr>
          <p:cNvPr id="3" name="Group 2">
            <a:extLst>
              <a:ext uri="{FF2B5EF4-FFF2-40B4-BE49-F238E27FC236}">
                <a16:creationId xmlns:a16="http://schemas.microsoft.com/office/drawing/2014/main" id="{557238C3-3190-40C6-A690-97CD9C53D73F}"/>
              </a:ext>
            </a:extLst>
          </p:cNvPr>
          <p:cNvGrpSpPr/>
          <p:nvPr/>
        </p:nvGrpSpPr>
        <p:grpSpPr>
          <a:xfrm>
            <a:off x="3358741" y="2005559"/>
            <a:ext cx="4634492" cy="3316431"/>
            <a:chOff x="3358741" y="2005559"/>
            <a:chExt cx="4634492" cy="3316431"/>
          </a:xfrm>
        </p:grpSpPr>
        <p:sp>
          <p:nvSpPr>
            <p:cNvPr id="5" name="Oval 4">
              <a:extLst>
                <a:ext uri="{FF2B5EF4-FFF2-40B4-BE49-F238E27FC236}">
                  <a16:creationId xmlns:a16="http://schemas.microsoft.com/office/drawing/2014/main" id="{5BE16434-CB24-41C7-8A4A-97D4ECC7ECC6}"/>
                </a:ext>
              </a:extLst>
            </p:cNvPr>
            <p:cNvSpPr/>
            <p:nvPr/>
          </p:nvSpPr>
          <p:spPr bwMode="auto">
            <a:xfrm>
              <a:off x="4577941" y="2500857"/>
              <a:ext cx="1752600" cy="1066800"/>
            </a:xfrm>
            <a:prstGeom prst="ellipse">
              <a:avLst/>
            </a:prstGeom>
            <a:noFill/>
            <a:ln w="508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cxnSp>
          <p:nvCxnSpPr>
            <p:cNvPr id="7" name="Straight Arrow Connector 6">
              <a:extLst>
                <a:ext uri="{FF2B5EF4-FFF2-40B4-BE49-F238E27FC236}">
                  <a16:creationId xmlns:a16="http://schemas.microsoft.com/office/drawing/2014/main" id="{8B51E27A-2398-48C9-A0C5-2356031F65E5}"/>
                </a:ext>
              </a:extLst>
            </p:cNvPr>
            <p:cNvCxnSpPr>
              <a:cxnSpLocks/>
            </p:cNvCxnSpPr>
            <p:nvPr/>
          </p:nvCxnSpPr>
          <p:spPr bwMode="auto">
            <a:xfrm flipV="1">
              <a:off x="3511141" y="3038433"/>
              <a:ext cx="990600" cy="6780"/>
            </a:xfrm>
            <a:prstGeom prst="straightConnector1">
              <a:avLst/>
            </a:prstGeom>
            <a:noFill/>
            <a:ln w="50800" cap="flat" cmpd="sng" algn="ctr">
              <a:solidFill>
                <a:schemeClr val="bg1"/>
              </a:solidFill>
              <a:prstDash val="solid"/>
              <a:round/>
              <a:headEnd type="none" w="med" len="med"/>
              <a:tailEnd type="stealth" w="lg" len="lg"/>
            </a:ln>
            <a:effectLst/>
          </p:spPr>
        </p:cxnSp>
        <p:cxnSp>
          <p:nvCxnSpPr>
            <p:cNvPr id="9" name="Straight Arrow Connector 8">
              <a:extLst>
                <a:ext uri="{FF2B5EF4-FFF2-40B4-BE49-F238E27FC236}">
                  <a16:creationId xmlns:a16="http://schemas.microsoft.com/office/drawing/2014/main" id="{3F10B763-5FBA-4216-AB70-CE9101088CB5}"/>
                </a:ext>
              </a:extLst>
            </p:cNvPr>
            <p:cNvCxnSpPr>
              <a:cxnSpLocks/>
            </p:cNvCxnSpPr>
            <p:nvPr/>
          </p:nvCxnSpPr>
          <p:spPr bwMode="auto">
            <a:xfrm>
              <a:off x="6482941" y="3034256"/>
              <a:ext cx="1330698" cy="21914"/>
            </a:xfrm>
            <a:prstGeom prst="straightConnector1">
              <a:avLst/>
            </a:prstGeom>
            <a:noFill/>
            <a:ln w="50800" cap="flat" cmpd="sng" algn="ctr">
              <a:solidFill>
                <a:schemeClr val="bg1"/>
              </a:solidFill>
              <a:prstDash val="solid"/>
              <a:round/>
              <a:headEnd type="none" w="med" len="med"/>
              <a:tailEnd type="stealth" w="lg" len="lg"/>
            </a:ln>
            <a:effectLst/>
          </p:spPr>
        </p:cxnSp>
        <p:sp>
          <p:nvSpPr>
            <p:cNvPr id="12" name="Rectangle 11">
              <a:extLst>
                <a:ext uri="{FF2B5EF4-FFF2-40B4-BE49-F238E27FC236}">
                  <a16:creationId xmlns:a16="http://schemas.microsoft.com/office/drawing/2014/main" id="{B53AA78D-99D7-450A-B940-A104B021F64D}"/>
                </a:ext>
              </a:extLst>
            </p:cNvPr>
            <p:cNvSpPr/>
            <p:nvPr/>
          </p:nvSpPr>
          <p:spPr bwMode="auto">
            <a:xfrm>
              <a:off x="3358741" y="2005559"/>
              <a:ext cx="4634492" cy="2057395"/>
            </a:xfrm>
            <a:prstGeom prst="rect">
              <a:avLst/>
            </a:prstGeom>
            <a:noFill/>
            <a:ln w="508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13" name="TextBox 12">
              <a:extLst>
                <a:ext uri="{FF2B5EF4-FFF2-40B4-BE49-F238E27FC236}">
                  <a16:creationId xmlns:a16="http://schemas.microsoft.com/office/drawing/2014/main" id="{72A20B12-5690-46AF-89F6-E4F16034C845}"/>
                </a:ext>
              </a:extLst>
            </p:cNvPr>
            <p:cNvSpPr txBox="1"/>
            <p:nvPr/>
          </p:nvSpPr>
          <p:spPr>
            <a:xfrm>
              <a:off x="5035785" y="2814999"/>
              <a:ext cx="990600" cy="400110"/>
            </a:xfrm>
            <a:prstGeom prst="rect">
              <a:avLst/>
            </a:prstGeom>
            <a:noFill/>
          </p:spPr>
          <p:txBody>
            <a:bodyPr wrap="square" rtlCol="0">
              <a:spAutoFit/>
            </a:bodyPr>
            <a:lstStyle/>
            <a:p>
              <a:r>
                <a:rPr lang="en-GB" dirty="0"/>
                <a:t>Model</a:t>
              </a:r>
            </a:p>
          </p:txBody>
        </p:sp>
        <p:sp>
          <p:nvSpPr>
            <p:cNvPr id="18" name="Right Brace 17">
              <a:extLst>
                <a:ext uri="{FF2B5EF4-FFF2-40B4-BE49-F238E27FC236}">
                  <a16:creationId xmlns:a16="http://schemas.microsoft.com/office/drawing/2014/main" id="{572D687C-3B0D-4C48-BEA7-343C7F2FAC44}"/>
                </a:ext>
              </a:extLst>
            </p:cNvPr>
            <p:cNvSpPr/>
            <p:nvPr/>
          </p:nvSpPr>
          <p:spPr bwMode="auto">
            <a:xfrm rot="5400000">
              <a:off x="5338518" y="2300070"/>
              <a:ext cx="577272" cy="4536826"/>
            </a:xfrm>
            <a:prstGeom prst="rightBrac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19" name="TextBox 18">
              <a:extLst>
                <a:ext uri="{FF2B5EF4-FFF2-40B4-BE49-F238E27FC236}">
                  <a16:creationId xmlns:a16="http://schemas.microsoft.com/office/drawing/2014/main" id="{F98AEE0C-645D-4FC0-9A33-7F19D9BC8551}"/>
                </a:ext>
              </a:extLst>
            </p:cNvPr>
            <p:cNvSpPr txBox="1"/>
            <p:nvPr/>
          </p:nvSpPr>
          <p:spPr>
            <a:xfrm>
              <a:off x="3913645" y="4921880"/>
              <a:ext cx="3933695" cy="400110"/>
            </a:xfrm>
            <a:prstGeom prst="rect">
              <a:avLst/>
            </a:prstGeom>
            <a:noFill/>
          </p:spPr>
          <p:txBody>
            <a:bodyPr wrap="square" rtlCol="0">
              <a:spAutoFit/>
            </a:bodyPr>
            <a:lstStyle/>
            <a:p>
              <a:r>
                <a:rPr lang="en-GB" dirty="0"/>
                <a:t>Improving </a:t>
              </a:r>
              <a:r>
                <a:rPr lang="en-GB" i="1" dirty="0"/>
                <a:t>model performance</a:t>
              </a:r>
            </a:p>
          </p:txBody>
        </p:sp>
        <p:sp>
          <p:nvSpPr>
            <p:cNvPr id="4" name="TextBox 3">
              <a:extLst>
                <a:ext uri="{FF2B5EF4-FFF2-40B4-BE49-F238E27FC236}">
                  <a16:creationId xmlns:a16="http://schemas.microsoft.com/office/drawing/2014/main" id="{C5C1A9ED-80CB-4A85-ABF7-D02CD7CE743F}"/>
                </a:ext>
              </a:extLst>
            </p:cNvPr>
            <p:cNvSpPr txBox="1"/>
            <p:nvPr/>
          </p:nvSpPr>
          <p:spPr>
            <a:xfrm>
              <a:off x="3629575" y="2242214"/>
              <a:ext cx="753732" cy="707886"/>
            </a:xfrm>
            <a:prstGeom prst="rect">
              <a:avLst/>
            </a:prstGeom>
            <a:noFill/>
          </p:spPr>
          <p:txBody>
            <a:bodyPr wrap="none" rtlCol="0">
              <a:spAutoFit/>
            </a:bodyPr>
            <a:lstStyle/>
            <a:p>
              <a:r>
                <a:rPr lang="en-GB" dirty="0"/>
                <a:t>Input</a:t>
              </a:r>
            </a:p>
            <a:p>
              <a:r>
                <a:rPr lang="en-GB" dirty="0"/>
                <a:t>Data</a:t>
              </a:r>
            </a:p>
          </p:txBody>
        </p:sp>
        <p:sp>
          <p:nvSpPr>
            <p:cNvPr id="22" name="TextBox 21">
              <a:extLst>
                <a:ext uri="{FF2B5EF4-FFF2-40B4-BE49-F238E27FC236}">
                  <a16:creationId xmlns:a16="http://schemas.microsoft.com/office/drawing/2014/main" id="{7BEEB395-C1D1-4E8A-92E8-44035BDBF4FD}"/>
                </a:ext>
              </a:extLst>
            </p:cNvPr>
            <p:cNvSpPr txBox="1"/>
            <p:nvPr/>
          </p:nvSpPr>
          <p:spPr>
            <a:xfrm>
              <a:off x="6412470" y="2269540"/>
              <a:ext cx="1483098" cy="707886"/>
            </a:xfrm>
            <a:prstGeom prst="rect">
              <a:avLst/>
            </a:prstGeom>
            <a:noFill/>
          </p:spPr>
          <p:txBody>
            <a:bodyPr wrap="none" rtlCol="0">
              <a:spAutoFit/>
            </a:bodyPr>
            <a:lstStyle/>
            <a:p>
              <a:r>
                <a:rPr lang="en-GB" dirty="0"/>
                <a:t>Prediction,</a:t>
              </a:r>
            </a:p>
            <a:p>
              <a:r>
                <a:rPr lang="en-GB" dirty="0"/>
                <a:t>Confidence</a:t>
              </a:r>
            </a:p>
          </p:txBody>
        </p:sp>
      </p:grpSp>
      <p:grpSp>
        <p:nvGrpSpPr>
          <p:cNvPr id="6" name="Group 5">
            <a:extLst>
              <a:ext uri="{FF2B5EF4-FFF2-40B4-BE49-F238E27FC236}">
                <a16:creationId xmlns:a16="http://schemas.microsoft.com/office/drawing/2014/main" id="{90390B42-68CD-42B5-8389-BBFBF9314583}"/>
              </a:ext>
            </a:extLst>
          </p:cNvPr>
          <p:cNvGrpSpPr/>
          <p:nvPr/>
        </p:nvGrpSpPr>
        <p:grpSpPr>
          <a:xfrm>
            <a:off x="2664670" y="3056170"/>
            <a:ext cx="6547861" cy="6632"/>
            <a:chOff x="2664670" y="3056170"/>
            <a:chExt cx="6547861" cy="6632"/>
          </a:xfrm>
        </p:grpSpPr>
        <p:cxnSp>
          <p:nvCxnSpPr>
            <p:cNvPr id="23" name="Straight Arrow Connector 22">
              <a:extLst>
                <a:ext uri="{FF2B5EF4-FFF2-40B4-BE49-F238E27FC236}">
                  <a16:creationId xmlns:a16="http://schemas.microsoft.com/office/drawing/2014/main" id="{DEC03231-4248-459F-9FC8-050B0BAE08A7}"/>
                </a:ext>
              </a:extLst>
            </p:cNvPr>
            <p:cNvCxnSpPr>
              <a:cxnSpLocks/>
            </p:cNvCxnSpPr>
            <p:nvPr/>
          </p:nvCxnSpPr>
          <p:spPr bwMode="auto">
            <a:xfrm>
              <a:off x="2664670" y="3056170"/>
              <a:ext cx="567369" cy="0"/>
            </a:xfrm>
            <a:prstGeom prst="straightConnector1">
              <a:avLst/>
            </a:prstGeom>
            <a:noFill/>
            <a:ln w="50800" cap="flat" cmpd="sng" algn="ctr">
              <a:solidFill>
                <a:schemeClr val="bg1"/>
              </a:solidFill>
              <a:prstDash val="solid"/>
              <a:round/>
              <a:headEnd type="none" w="med" len="med"/>
              <a:tailEnd type="stealth" w="lg" len="lg"/>
            </a:ln>
            <a:effectLst/>
          </p:spPr>
        </p:cxnSp>
        <p:cxnSp>
          <p:nvCxnSpPr>
            <p:cNvPr id="25" name="Straight Arrow Connector 24">
              <a:extLst>
                <a:ext uri="{FF2B5EF4-FFF2-40B4-BE49-F238E27FC236}">
                  <a16:creationId xmlns:a16="http://schemas.microsoft.com/office/drawing/2014/main" id="{3F221B5C-8D1A-4807-8248-F15235F53F14}"/>
                </a:ext>
              </a:extLst>
            </p:cNvPr>
            <p:cNvCxnSpPr>
              <a:cxnSpLocks/>
            </p:cNvCxnSpPr>
            <p:nvPr/>
          </p:nvCxnSpPr>
          <p:spPr bwMode="auto">
            <a:xfrm>
              <a:off x="8179597" y="3062802"/>
              <a:ext cx="1032934" cy="0"/>
            </a:xfrm>
            <a:prstGeom prst="straightConnector1">
              <a:avLst/>
            </a:prstGeom>
            <a:noFill/>
            <a:ln w="50800" cap="flat" cmpd="sng" algn="ctr">
              <a:solidFill>
                <a:schemeClr val="bg1"/>
              </a:solidFill>
              <a:prstDash val="solid"/>
              <a:round/>
              <a:headEnd type="none" w="med" len="med"/>
              <a:tailEnd type="stealth" w="lg" len="lg"/>
            </a:ln>
            <a:effectLst/>
          </p:spPr>
        </p:cxnSp>
      </p:grpSp>
      <p:sp>
        <p:nvSpPr>
          <p:cNvPr id="14" name="TextBox 13">
            <a:extLst>
              <a:ext uri="{FF2B5EF4-FFF2-40B4-BE49-F238E27FC236}">
                <a16:creationId xmlns:a16="http://schemas.microsoft.com/office/drawing/2014/main" id="{BA9C2843-4631-CEA9-F359-F7F91E19BD2D}"/>
              </a:ext>
            </a:extLst>
          </p:cNvPr>
          <p:cNvSpPr txBox="1"/>
          <p:nvPr/>
        </p:nvSpPr>
        <p:spPr>
          <a:xfrm>
            <a:off x="8464141" y="5774732"/>
            <a:ext cx="4191000" cy="1015663"/>
          </a:xfrm>
          <a:prstGeom prst="rect">
            <a:avLst/>
          </a:prstGeom>
          <a:noFill/>
        </p:spPr>
        <p:txBody>
          <a:bodyPr wrap="square" rtlCol="0">
            <a:spAutoFit/>
          </a:bodyPr>
          <a:lstStyle/>
          <a:p>
            <a:r>
              <a:rPr lang="en-US" dirty="0"/>
              <a:t>Bottom line: Model metrics by themselves are insufficient for ‘process’ impact</a:t>
            </a:r>
            <a:endParaRPr lang="en-GB" dirty="0"/>
          </a:p>
        </p:txBody>
      </p:sp>
    </p:spTree>
    <p:extLst>
      <p:ext uri="{BB962C8B-B14F-4D97-AF65-F5344CB8AC3E}">
        <p14:creationId xmlns:p14="http://schemas.microsoft.com/office/powerpoint/2010/main" val="411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6B3C-AFE2-49AE-CC8D-8E23AFB772CA}"/>
              </a:ext>
            </a:extLst>
          </p:cNvPr>
          <p:cNvSpPr>
            <a:spLocks noGrp="1"/>
          </p:cNvSpPr>
          <p:nvPr>
            <p:ph type="title"/>
          </p:nvPr>
        </p:nvSpPr>
        <p:spPr>
          <a:xfrm>
            <a:off x="190500" y="146331"/>
            <a:ext cx="11811000" cy="633413"/>
          </a:xfrm>
        </p:spPr>
        <p:txBody>
          <a:bodyPr/>
          <a:lstStyle/>
          <a:p>
            <a:r>
              <a:rPr lang="en-GB" dirty="0"/>
              <a:t>Difference between ‘publications’ and ‘reality’</a:t>
            </a:r>
          </a:p>
        </p:txBody>
      </p:sp>
      <p:sp>
        <p:nvSpPr>
          <p:cNvPr id="8" name="TextBox 7">
            <a:extLst>
              <a:ext uri="{FF2B5EF4-FFF2-40B4-BE49-F238E27FC236}">
                <a16:creationId xmlns:a16="http://schemas.microsoft.com/office/drawing/2014/main" id="{71065AA3-4E52-F913-AD3D-35B58747B7E0}"/>
              </a:ext>
            </a:extLst>
          </p:cNvPr>
          <p:cNvSpPr txBox="1"/>
          <p:nvPr/>
        </p:nvSpPr>
        <p:spPr>
          <a:xfrm>
            <a:off x="376434" y="873919"/>
            <a:ext cx="5643366" cy="492443"/>
          </a:xfrm>
          <a:prstGeom prst="rect">
            <a:avLst/>
          </a:prstGeom>
          <a:noFill/>
        </p:spPr>
        <p:txBody>
          <a:bodyPr wrap="square" rtlCol="0">
            <a:spAutoFit/>
          </a:bodyPr>
          <a:lstStyle/>
          <a:p>
            <a:r>
              <a:rPr lang="en-GB" sz="2600" b="1" dirty="0"/>
              <a:t>Goal achieved in a publication:</a:t>
            </a:r>
          </a:p>
        </p:txBody>
      </p:sp>
      <p:sp>
        <p:nvSpPr>
          <p:cNvPr id="10" name="TextBox 9">
            <a:extLst>
              <a:ext uri="{FF2B5EF4-FFF2-40B4-BE49-F238E27FC236}">
                <a16:creationId xmlns:a16="http://schemas.microsoft.com/office/drawing/2014/main" id="{83E685B7-1542-F16B-1A67-1D5228B2E207}"/>
              </a:ext>
            </a:extLst>
          </p:cNvPr>
          <p:cNvSpPr txBox="1"/>
          <p:nvPr/>
        </p:nvSpPr>
        <p:spPr>
          <a:xfrm>
            <a:off x="6359931" y="886124"/>
            <a:ext cx="5185427" cy="492443"/>
          </a:xfrm>
          <a:prstGeom prst="rect">
            <a:avLst/>
          </a:prstGeom>
          <a:noFill/>
        </p:spPr>
        <p:txBody>
          <a:bodyPr wrap="square" rtlCol="0">
            <a:spAutoFit/>
          </a:bodyPr>
          <a:lstStyle/>
          <a:p>
            <a:r>
              <a:rPr lang="en-GB" sz="2600" b="1" dirty="0"/>
              <a:t>Situation in real-life:</a:t>
            </a:r>
          </a:p>
        </p:txBody>
      </p:sp>
      <p:pic>
        <p:nvPicPr>
          <p:cNvPr id="12" name="Picture 11">
            <a:extLst>
              <a:ext uri="{FF2B5EF4-FFF2-40B4-BE49-F238E27FC236}">
                <a16:creationId xmlns:a16="http://schemas.microsoft.com/office/drawing/2014/main" id="{F0D2001A-C8F3-B435-0CE2-5D7C298385C4}"/>
              </a:ext>
            </a:extLst>
          </p:cNvPr>
          <p:cNvPicPr>
            <a:picLocks noChangeAspect="1"/>
          </p:cNvPicPr>
          <p:nvPr/>
        </p:nvPicPr>
        <p:blipFill>
          <a:blip r:embed="rId2"/>
          <a:stretch>
            <a:fillRect/>
          </a:stretch>
        </p:blipFill>
        <p:spPr>
          <a:xfrm>
            <a:off x="259307" y="1412980"/>
            <a:ext cx="6100624" cy="5303079"/>
          </a:xfrm>
          <a:prstGeom prst="rect">
            <a:avLst/>
          </a:prstGeom>
        </p:spPr>
      </p:pic>
      <p:sp>
        <p:nvSpPr>
          <p:cNvPr id="13" name="TextBox 12">
            <a:extLst>
              <a:ext uri="{FF2B5EF4-FFF2-40B4-BE49-F238E27FC236}">
                <a16:creationId xmlns:a16="http://schemas.microsoft.com/office/drawing/2014/main" id="{1984E02B-41EF-0373-A3F9-CAAA0B5BE42D}"/>
              </a:ext>
            </a:extLst>
          </p:cNvPr>
          <p:cNvSpPr txBox="1"/>
          <p:nvPr/>
        </p:nvSpPr>
        <p:spPr>
          <a:xfrm>
            <a:off x="6502400" y="1459548"/>
            <a:ext cx="5042958" cy="5293757"/>
          </a:xfrm>
          <a:prstGeom prst="rect">
            <a:avLst/>
          </a:prstGeom>
          <a:noFill/>
        </p:spPr>
        <p:txBody>
          <a:bodyPr wrap="square" rtlCol="0">
            <a:spAutoFit/>
          </a:bodyPr>
          <a:lstStyle/>
          <a:p>
            <a:r>
              <a:rPr lang="en-GB" sz="2600" dirty="0"/>
              <a:t>“Give me precisely one compound/target to proceed with</a:t>
            </a:r>
          </a:p>
          <a:p>
            <a:endParaRPr lang="en-GB" sz="2600" dirty="0"/>
          </a:p>
          <a:p>
            <a:r>
              <a:rPr lang="en-GB" sz="2600" dirty="0"/>
              <a:t>You have one million options, and exactly one chance</a:t>
            </a:r>
          </a:p>
          <a:p>
            <a:endParaRPr lang="en-GB" sz="2600" dirty="0"/>
          </a:p>
          <a:p>
            <a:r>
              <a:rPr lang="en-GB" sz="2600" dirty="0"/>
              <a:t>If your choice is wrong, the company you have built painstakingly over many years goes bust</a:t>
            </a:r>
          </a:p>
          <a:p>
            <a:endParaRPr lang="en-GB" sz="2600" dirty="0"/>
          </a:p>
          <a:p>
            <a:r>
              <a:rPr lang="en-GB" sz="2600" b="1" dirty="0"/>
              <a:t>Based on the figure on the left, what is your answer?“</a:t>
            </a:r>
          </a:p>
        </p:txBody>
      </p:sp>
    </p:spTree>
    <p:extLst>
      <p:ext uri="{BB962C8B-B14F-4D97-AF65-F5344CB8AC3E}">
        <p14:creationId xmlns:p14="http://schemas.microsoft.com/office/powerpoint/2010/main" val="14702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FF0B-4E99-6E94-778A-23DD5E5EE0AC}"/>
              </a:ext>
            </a:extLst>
          </p:cNvPr>
          <p:cNvSpPr>
            <a:spLocks noGrp="1"/>
          </p:cNvSpPr>
          <p:nvPr>
            <p:ph type="title"/>
          </p:nvPr>
        </p:nvSpPr>
        <p:spPr>
          <a:xfrm>
            <a:off x="228600" y="304800"/>
            <a:ext cx="11567582" cy="633413"/>
          </a:xfrm>
        </p:spPr>
        <p:txBody>
          <a:bodyPr/>
          <a:lstStyle/>
          <a:p>
            <a:r>
              <a:rPr lang="en-GB" sz="3400" dirty="0"/>
              <a:t>Why ‘AI’ will never do drug discovery </a:t>
            </a:r>
            <a:r>
              <a:rPr lang="en-GB" sz="2800" dirty="0"/>
              <a:t>(by itself)</a:t>
            </a:r>
            <a:r>
              <a:rPr lang="en-GB" sz="3400" dirty="0"/>
              <a:t>, from Virtual Cells to LLMs: Prioritization in high-dim spaces</a:t>
            </a:r>
          </a:p>
        </p:txBody>
      </p:sp>
      <p:sp>
        <p:nvSpPr>
          <p:cNvPr id="3" name="Content Placeholder 2">
            <a:extLst>
              <a:ext uri="{FF2B5EF4-FFF2-40B4-BE49-F238E27FC236}">
                <a16:creationId xmlns:a16="http://schemas.microsoft.com/office/drawing/2014/main" id="{EC131156-1E7C-8297-D3FF-8E7841667E5D}"/>
              </a:ext>
            </a:extLst>
          </p:cNvPr>
          <p:cNvSpPr>
            <a:spLocks noGrp="1"/>
          </p:cNvSpPr>
          <p:nvPr>
            <p:ph idx="1"/>
          </p:nvPr>
        </p:nvSpPr>
        <p:spPr>
          <a:xfrm>
            <a:off x="672042" y="1447800"/>
            <a:ext cx="10986558" cy="4608512"/>
          </a:xfrm>
        </p:spPr>
        <p:txBody>
          <a:bodyPr/>
          <a:lstStyle/>
          <a:p>
            <a:pPr marL="0" indent="0">
              <a:buNone/>
            </a:pPr>
            <a:r>
              <a:rPr lang="en-GB" sz="2800" dirty="0"/>
              <a:t>Typical use case:</a:t>
            </a:r>
          </a:p>
          <a:p>
            <a:r>
              <a:rPr lang="en-GB" sz="2800" dirty="0"/>
              <a:t>High-dimensional data spaces (input, sometimes also output)</a:t>
            </a:r>
          </a:p>
          <a:p>
            <a:r>
              <a:rPr lang="en-GB" sz="2800" dirty="0"/>
              <a:t>Noisy data/high uncertainty; low predictive value</a:t>
            </a:r>
          </a:p>
          <a:p>
            <a:r>
              <a:rPr lang="en-GB" sz="2800" dirty="0"/>
              <a:t>Requirement to prioritize to small numbers (experiment, 10</a:t>
            </a:r>
            <a:r>
              <a:rPr lang="en-GB" sz="2800" baseline="30000" dirty="0"/>
              <a:t>2</a:t>
            </a:r>
            <a:r>
              <a:rPr lang="en-GB" sz="2800" dirty="0"/>
              <a:t>-10</a:t>
            </a:r>
            <a:r>
              <a:rPr lang="en-GB" sz="2800" baseline="30000" dirty="0"/>
              <a:t>5</a:t>
            </a:r>
            <a:r>
              <a:rPr lang="en-GB" sz="2800" dirty="0"/>
              <a:t>) from large spaces (say, 10</a:t>
            </a:r>
            <a:r>
              <a:rPr lang="en-GB" sz="2800" baseline="30000" dirty="0"/>
              <a:t>60</a:t>
            </a:r>
            <a:r>
              <a:rPr lang="en-GB" sz="2800" dirty="0"/>
              <a:t>, real world say 10</a:t>
            </a:r>
            <a:r>
              <a:rPr lang="en-GB" sz="2800" baseline="30000" dirty="0"/>
              <a:t>12</a:t>
            </a:r>
            <a:r>
              <a:rPr lang="en-GB" sz="2800" dirty="0"/>
              <a:t>)</a:t>
            </a:r>
          </a:p>
          <a:p>
            <a:r>
              <a:rPr lang="en-GB" sz="2800" dirty="0"/>
              <a:t>Noisy data/high uncertainty/low predictivity will often not allow us to arrive at sufficiently high precision for many real-world use cases (whether Knowledge Graphs, Virtual Cells, LLMs, …)</a:t>
            </a:r>
          </a:p>
          <a:p>
            <a:r>
              <a:rPr lang="en-GB" sz="2800" dirty="0"/>
              <a:t>Even low relative false positive rates will translate into large absolute numbers of false positives</a:t>
            </a:r>
          </a:p>
          <a:p>
            <a:r>
              <a:rPr lang="en-GB" sz="2800" i="1" dirty="0"/>
              <a:t>We need to work on the predictive value of what we do</a:t>
            </a:r>
          </a:p>
          <a:p>
            <a:endParaRPr lang="en-GB" sz="2800" dirty="0"/>
          </a:p>
        </p:txBody>
      </p:sp>
    </p:spTree>
    <p:extLst>
      <p:ext uri="{BB962C8B-B14F-4D97-AF65-F5344CB8AC3E}">
        <p14:creationId xmlns:p14="http://schemas.microsoft.com/office/powerpoint/2010/main" val="2466810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C86EC-1322-52EF-786E-4A89D21BD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EF3F9-6A6B-70DC-A186-751E80E1D65A}"/>
              </a:ext>
            </a:extLst>
          </p:cNvPr>
          <p:cNvSpPr>
            <a:spLocks noGrp="1"/>
          </p:cNvSpPr>
          <p:nvPr>
            <p:ph type="title"/>
          </p:nvPr>
        </p:nvSpPr>
        <p:spPr/>
        <p:txBody>
          <a:bodyPr/>
          <a:lstStyle/>
          <a:p>
            <a:r>
              <a:rPr lang="en-US" dirty="0"/>
              <a:t>Bottom line</a:t>
            </a:r>
            <a:endParaRPr lang="en-GB" dirty="0"/>
          </a:p>
        </p:txBody>
      </p:sp>
      <p:sp>
        <p:nvSpPr>
          <p:cNvPr id="3" name="Content Placeholder 2">
            <a:extLst>
              <a:ext uri="{FF2B5EF4-FFF2-40B4-BE49-F238E27FC236}">
                <a16:creationId xmlns:a16="http://schemas.microsoft.com/office/drawing/2014/main" id="{B8D34979-CA8B-0FAC-C688-ED377EC21C93}"/>
              </a:ext>
            </a:extLst>
          </p:cNvPr>
          <p:cNvSpPr>
            <a:spLocks noGrp="1"/>
          </p:cNvSpPr>
          <p:nvPr>
            <p:ph idx="1"/>
          </p:nvPr>
        </p:nvSpPr>
        <p:spPr/>
        <p:txBody>
          <a:bodyPr/>
          <a:lstStyle/>
          <a:p>
            <a:pPr marL="0" indent="0">
              <a:buNone/>
            </a:pPr>
            <a:endParaRPr lang="en-US" dirty="0"/>
          </a:p>
          <a:p>
            <a:pPr marL="0" indent="0">
              <a:buNone/>
            </a:pPr>
            <a:endParaRPr lang="en-GB" dirty="0"/>
          </a:p>
        </p:txBody>
      </p:sp>
      <p:sp>
        <p:nvSpPr>
          <p:cNvPr id="4" name="Content Placeholder 2">
            <a:extLst>
              <a:ext uri="{FF2B5EF4-FFF2-40B4-BE49-F238E27FC236}">
                <a16:creationId xmlns:a16="http://schemas.microsoft.com/office/drawing/2014/main" id="{262AE9D5-1D54-9C44-0414-12047AC11399}"/>
              </a:ext>
            </a:extLst>
          </p:cNvPr>
          <p:cNvSpPr txBox="1">
            <a:spLocks/>
          </p:cNvSpPr>
          <p:nvPr/>
        </p:nvSpPr>
        <p:spPr bwMode="auto">
          <a:xfrm>
            <a:off x="719666" y="1371600"/>
            <a:ext cx="1051771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ts val="6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600">
                <a:solidFill>
                  <a:schemeClr val="bg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 typeface="Arial" charset="0"/>
              <a:buNone/>
            </a:pPr>
            <a:r>
              <a:rPr lang="en-US" sz="4200" kern="0"/>
              <a:t>'Our model achieves 93% Performance on This and that Benchmark, which Outperforms SOTA and revolutionizes drug Discovery, for the 1001</a:t>
            </a:r>
            <a:r>
              <a:rPr lang="en-US" sz="4200" kern="0" baseline="30000"/>
              <a:t>st</a:t>
            </a:r>
            <a:r>
              <a:rPr lang="en-US" sz="4200" kern="0"/>
              <a:t> time'</a:t>
            </a:r>
            <a:endParaRPr lang="en-GB" sz="4200" kern="0" dirty="0"/>
          </a:p>
        </p:txBody>
      </p:sp>
      <p:sp>
        <p:nvSpPr>
          <p:cNvPr id="5" name="TextBox 4">
            <a:extLst>
              <a:ext uri="{FF2B5EF4-FFF2-40B4-BE49-F238E27FC236}">
                <a16:creationId xmlns:a16="http://schemas.microsoft.com/office/drawing/2014/main" id="{4C4504D0-9A4D-3D03-7244-EC203A5F1417}"/>
              </a:ext>
            </a:extLst>
          </p:cNvPr>
          <p:cNvSpPr txBox="1"/>
          <p:nvPr/>
        </p:nvSpPr>
        <p:spPr>
          <a:xfrm>
            <a:off x="762000" y="4572000"/>
            <a:ext cx="10847916" cy="1384995"/>
          </a:xfrm>
          <a:prstGeom prst="rect">
            <a:avLst/>
          </a:prstGeom>
          <a:noFill/>
        </p:spPr>
        <p:txBody>
          <a:bodyPr wrap="square" rtlCol="0">
            <a:spAutoFit/>
          </a:bodyPr>
          <a:lstStyle/>
          <a:p>
            <a:r>
              <a:rPr lang="en-US" sz="2800" dirty="0"/>
              <a:t>… does not really matter – because it is a </a:t>
            </a:r>
            <a:r>
              <a:rPr lang="en-US" sz="2800" i="1" dirty="0"/>
              <a:t>model</a:t>
            </a:r>
            <a:r>
              <a:rPr lang="en-US" sz="2800" dirty="0"/>
              <a:t> metric, not a </a:t>
            </a:r>
            <a:r>
              <a:rPr lang="en-US" sz="2800" i="1" dirty="0"/>
              <a:t>‘process’ </a:t>
            </a:r>
            <a:r>
              <a:rPr lang="en-US" sz="2800" dirty="0"/>
              <a:t>metric (… to the extend drug discovery actually is a ‘process’)</a:t>
            </a:r>
            <a:endParaRPr lang="en-GB" sz="2800" dirty="0"/>
          </a:p>
        </p:txBody>
      </p:sp>
    </p:spTree>
    <p:extLst>
      <p:ext uri="{BB962C8B-B14F-4D97-AF65-F5344CB8AC3E}">
        <p14:creationId xmlns:p14="http://schemas.microsoft.com/office/powerpoint/2010/main" val="220674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8C18A0-8AFA-4297-8F36-75DB48A7C41A}"/>
              </a:ext>
            </a:extLst>
          </p:cNvPr>
          <p:cNvSpPr>
            <a:spLocks noGrp="1"/>
          </p:cNvSpPr>
          <p:nvPr>
            <p:ph idx="1"/>
          </p:nvPr>
        </p:nvSpPr>
        <p:spPr>
          <a:xfrm>
            <a:off x="609600" y="762000"/>
            <a:ext cx="10847916" cy="4608512"/>
          </a:xfrm>
        </p:spPr>
        <p:txBody>
          <a:bodyPr/>
          <a:lstStyle/>
          <a:p>
            <a:pPr marL="0" indent="0">
              <a:buNone/>
            </a:pPr>
            <a:r>
              <a:rPr lang="en-GB" sz="2600" dirty="0"/>
              <a:t>Any statements made during this talk are in my capacity as an academic</a:t>
            </a:r>
          </a:p>
          <a:p>
            <a:pPr marL="0" indent="0">
              <a:buNone/>
            </a:pPr>
            <a:endParaRPr lang="en-GB" sz="2600" dirty="0"/>
          </a:p>
          <a:p>
            <a:pPr marL="0" indent="0">
              <a:buNone/>
            </a:pPr>
            <a:r>
              <a:rPr lang="en-US" sz="2600" dirty="0"/>
              <a:t>Further reading:</a:t>
            </a:r>
          </a:p>
          <a:p>
            <a:pPr marL="400050" lvl="1" indent="0">
              <a:buNone/>
            </a:pPr>
            <a:r>
              <a:rPr lang="en-US" dirty="0"/>
              <a:t>Artificial Intelligence in Drug Discovery – What is Realistic, What are Illusions? (Parts 1 and 2)</a:t>
            </a:r>
          </a:p>
          <a:p>
            <a:pPr marL="400050" lvl="1" indent="0">
              <a:buNone/>
            </a:pPr>
            <a:r>
              <a:rPr lang="en-US" dirty="0"/>
              <a:t>Andreas Bender and Isidro Cortes-Ciriano </a:t>
            </a:r>
          </a:p>
          <a:p>
            <a:pPr marL="400050" lvl="1" indent="0">
              <a:buNone/>
            </a:pPr>
            <a:r>
              <a:rPr lang="en-US" i="1" dirty="0"/>
              <a:t>Drug Discovery Today</a:t>
            </a:r>
            <a:r>
              <a:rPr lang="en-US" dirty="0"/>
              <a:t> 2021 </a:t>
            </a:r>
          </a:p>
          <a:p>
            <a:pPr marL="0" indent="0">
              <a:buNone/>
            </a:pPr>
            <a:endParaRPr lang="en-GB" sz="2600" dirty="0"/>
          </a:p>
          <a:p>
            <a:pPr marL="400050" lvl="1" indent="0">
              <a:buNone/>
            </a:pPr>
            <a:r>
              <a:rPr lang="en-GB" dirty="0"/>
              <a:t>Artificial intelligence in drug discovery – what it is, where we stand, and the path forward</a:t>
            </a:r>
          </a:p>
          <a:p>
            <a:pPr marL="400050" lvl="1" indent="0">
              <a:buNone/>
            </a:pPr>
            <a:r>
              <a:rPr lang="en-GB" dirty="0"/>
              <a:t>Andreas Bender </a:t>
            </a:r>
            <a:r>
              <a:rPr lang="en-GB" i="1" dirty="0"/>
              <a:t>et al.</a:t>
            </a:r>
            <a:endParaRPr lang="en-GB" dirty="0"/>
          </a:p>
          <a:p>
            <a:pPr marL="400050" lvl="1" indent="0">
              <a:buNone/>
            </a:pPr>
            <a:r>
              <a:rPr lang="en-GB" i="1" dirty="0"/>
              <a:t>Nature Reviews Drug Discovery 2026 (in press)</a:t>
            </a:r>
          </a:p>
          <a:p>
            <a:pPr marL="0" indent="0">
              <a:buNone/>
            </a:pPr>
            <a:endParaRPr lang="en-GB" sz="2600" dirty="0"/>
          </a:p>
          <a:p>
            <a:pPr marL="0" indent="0">
              <a:buNone/>
            </a:pPr>
            <a:endParaRPr lang="en-GB" sz="2600" dirty="0"/>
          </a:p>
        </p:txBody>
      </p:sp>
    </p:spTree>
    <p:extLst>
      <p:ext uri="{BB962C8B-B14F-4D97-AF65-F5344CB8AC3E}">
        <p14:creationId xmlns:p14="http://schemas.microsoft.com/office/powerpoint/2010/main" val="397967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449B-B18D-96D2-DCC0-A1613AC381DE}"/>
              </a:ext>
            </a:extLst>
          </p:cNvPr>
          <p:cNvSpPr>
            <a:spLocks noGrp="1"/>
          </p:cNvSpPr>
          <p:nvPr>
            <p:ph type="title"/>
          </p:nvPr>
        </p:nvSpPr>
        <p:spPr>
          <a:xfrm>
            <a:off x="213360" y="228600"/>
            <a:ext cx="11415182" cy="633413"/>
          </a:xfrm>
        </p:spPr>
        <p:txBody>
          <a:bodyPr/>
          <a:lstStyle/>
          <a:p>
            <a:r>
              <a:rPr lang="en-US" dirty="0"/>
              <a:t>4. The Tech Hammer Looking for the Use Case Nail</a:t>
            </a:r>
            <a:endParaRPr lang="en-GB" dirty="0"/>
          </a:p>
        </p:txBody>
      </p:sp>
      <p:sp>
        <p:nvSpPr>
          <p:cNvPr id="3" name="Content Placeholder 2">
            <a:extLst>
              <a:ext uri="{FF2B5EF4-FFF2-40B4-BE49-F238E27FC236}">
                <a16:creationId xmlns:a16="http://schemas.microsoft.com/office/drawing/2014/main" id="{CEE6DDEF-7431-D19A-C7E4-FF831887257D}"/>
              </a:ext>
            </a:extLst>
          </p:cNvPr>
          <p:cNvSpPr>
            <a:spLocks noGrp="1"/>
          </p:cNvSpPr>
          <p:nvPr>
            <p:ph idx="1"/>
          </p:nvPr>
        </p:nvSpPr>
        <p:spPr>
          <a:xfrm>
            <a:off x="609600" y="990600"/>
            <a:ext cx="12364720" cy="407987"/>
          </a:xfrm>
        </p:spPr>
        <p:txBody>
          <a:bodyPr/>
          <a:lstStyle/>
          <a:p>
            <a:pPr marL="0" indent="0">
              <a:buNone/>
            </a:pPr>
            <a:r>
              <a:rPr lang="en-US" dirty="0"/>
              <a:t>‘Tech push’ inverts logic of purpose/data/method/use: </a:t>
            </a:r>
            <a:endParaRPr lang="en-GB" dirty="0"/>
          </a:p>
        </p:txBody>
      </p:sp>
      <p:pic>
        <p:nvPicPr>
          <p:cNvPr id="5" name="Picture 4">
            <a:extLst>
              <a:ext uri="{FF2B5EF4-FFF2-40B4-BE49-F238E27FC236}">
                <a16:creationId xmlns:a16="http://schemas.microsoft.com/office/drawing/2014/main" id="{8DC75795-1FCE-9A9E-F2DA-172F17194FFA}"/>
              </a:ext>
            </a:extLst>
          </p:cNvPr>
          <p:cNvPicPr>
            <a:picLocks noChangeAspect="1"/>
          </p:cNvPicPr>
          <p:nvPr/>
        </p:nvPicPr>
        <p:blipFill>
          <a:blip r:embed="rId2"/>
          <a:stretch>
            <a:fillRect/>
          </a:stretch>
        </p:blipFill>
        <p:spPr>
          <a:xfrm>
            <a:off x="70540" y="1676400"/>
            <a:ext cx="12050919" cy="4953000"/>
          </a:xfrm>
          <a:prstGeom prst="rect">
            <a:avLst/>
          </a:prstGeom>
          <a:solidFill>
            <a:schemeClr val="bg1"/>
          </a:solidFill>
        </p:spPr>
      </p:pic>
      <p:sp>
        <p:nvSpPr>
          <p:cNvPr id="6" name="TextBox 5">
            <a:extLst>
              <a:ext uri="{FF2B5EF4-FFF2-40B4-BE49-F238E27FC236}">
                <a16:creationId xmlns:a16="http://schemas.microsoft.com/office/drawing/2014/main" id="{B15DFEC0-A0C7-CB8D-8818-0450BEBDC441}"/>
              </a:ext>
            </a:extLst>
          </p:cNvPr>
          <p:cNvSpPr txBox="1"/>
          <p:nvPr/>
        </p:nvSpPr>
        <p:spPr>
          <a:xfrm>
            <a:off x="10287001" y="1701800"/>
            <a:ext cx="1920240" cy="1015663"/>
          </a:xfrm>
          <a:prstGeom prst="rect">
            <a:avLst/>
          </a:prstGeom>
          <a:noFill/>
        </p:spPr>
        <p:txBody>
          <a:bodyPr wrap="square" rtlCol="0">
            <a:spAutoFit/>
          </a:bodyPr>
          <a:lstStyle/>
          <a:p>
            <a:r>
              <a:rPr lang="en-US" dirty="0">
                <a:solidFill>
                  <a:schemeClr val="tx1"/>
                </a:solidFill>
              </a:rPr>
              <a:t>Koichi Handa et al., DDT 2025</a:t>
            </a:r>
            <a:endParaRPr lang="en-GB" dirty="0">
              <a:solidFill>
                <a:schemeClr val="tx1"/>
              </a:solidFill>
            </a:endParaRPr>
          </a:p>
        </p:txBody>
      </p:sp>
    </p:spTree>
    <p:extLst>
      <p:ext uri="{BB962C8B-B14F-4D97-AF65-F5344CB8AC3E}">
        <p14:creationId xmlns:p14="http://schemas.microsoft.com/office/powerpoint/2010/main" val="3608347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2DEF-BDE9-1C02-49E6-A4EFA9955F4F}"/>
              </a:ext>
            </a:extLst>
          </p:cNvPr>
          <p:cNvSpPr>
            <a:spLocks noGrp="1"/>
          </p:cNvSpPr>
          <p:nvPr>
            <p:ph type="title"/>
          </p:nvPr>
        </p:nvSpPr>
        <p:spPr>
          <a:xfrm>
            <a:off x="-18826" y="203993"/>
            <a:ext cx="9467626" cy="633413"/>
          </a:xfrm>
        </p:spPr>
        <p:txBody>
          <a:bodyPr/>
          <a:lstStyle/>
          <a:p>
            <a:r>
              <a:rPr lang="en-US" dirty="0"/>
              <a:t>Illustration of experimental/AI disconnect</a:t>
            </a:r>
            <a:endParaRPr lang="en-GB" dirty="0"/>
          </a:p>
        </p:txBody>
      </p:sp>
      <p:sp>
        <p:nvSpPr>
          <p:cNvPr id="3" name="Content Placeholder 2">
            <a:extLst>
              <a:ext uri="{FF2B5EF4-FFF2-40B4-BE49-F238E27FC236}">
                <a16:creationId xmlns:a16="http://schemas.microsoft.com/office/drawing/2014/main" id="{B4511472-7BC6-3003-E810-AB5A59B40F29}"/>
              </a:ext>
            </a:extLst>
          </p:cNvPr>
          <p:cNvSpPr>
            <a:spLocks noGrp="1"/>
          </p:cNvSpPr>
          <p:nvPr>
            <p:ph idx="1"/>
          </p:nvPr>
        </p:nvSpPr>
        <p:spPr/>
        <p:txBody>
          <a:bodyPr/>
          <a:lstStyle/>
          <a:p>
            <a:endParaRPr lang="en-GB"/>
          </a:p>
        </p:txBody>
      </p:sp>
      <p:pic>
        <p:nvPicPr>
          <p:cNvPr id="5" name="図 2">
            <a:extLst>
              <a:ext uri="{FF2B5EF4-FFF2-40B4-BE49-F238E27FC236}">
                <a16:creationId xmlns:a16="http://schemas.microsoft.com/office/drawing/2014/main" id="{1B6BAB9B-9355-E900-ACBF-756E72ECD1E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8965" y="981075"/>
            <a:ext cx="11954069" cy="5742304"/>
          </a:xfrm>
          <a:prstGeom prst="rect">
            <a:avLst/>
          </a:prstGeom>
          <a:solidFill>
            <a:schemeClr val="bg1"/>
          </a:solidFill>
          <a:ln>
            <a:noFill/>
          </a:ln>
        </p:spPr>
      </p:pic>
      <p:sp>
        <p:nvSpPr>
          <p:cNvPr id="4" name="TextBox 3">
            <a:extLst>
              <a:ext uri="{FF2B5EF4-FFF2-40B4-BE49-F238E27FC236}">
                <a16:creationId xmlns:a16="http://schemas.microsoft.com/office/drawing/2014/main" id="{E0659249-45F0-65DC-A9E7-6C12E604F715}"/>
              </a:ext>
            </a:extLst>
          </p:cNvPr>
          <p:cNvSpPr txBox="1"/>
          <p:nvPr/>
        </p:nvSpPr>
        <p:spPr>
          <a:xfrm>
            <a:off x="9296400" y="129520"/>
            <a:ext cx="2776634" cy="707886"/>
          </a:xfrm>
          <a:prstGeom prst="rect">
            <a:avLst/>
          </a:prstGeom>
          <a:solidFill>
            <a:srgbClr val="000068"/>
          </a:solidFill>
        </p:spPr>
        <p:txBody>
          <a:bodyPr wrap="square" rtlCol="0">
            <a:spAutoFit/>
          </a:bodyPr>
          <a:lstStyle/>
          <a:p>
            <a:r>
              <a:rPr lang="en-US" dirty="0"/>
              <a:t>Koichi Handa, Teijin Pharma (DDT 2025)</a:t>
            </a:r>
            <a:endParaRPr lang="en-GB" dirty="0"/>
          </a:p>
        </p:txBody>
      </p:sp>
    </p:spTree>
    <p:extLst>
      <p:ext uri="{BB962C8B-B14F-4D97-AF65-F5344CB8AC3E}">
        <p14:creationId xmlns:p14="http://schemas.microsoft.com/office/powerpoint/2010/main" val="267394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37EA-0984-3C31-D4E5-86C7015AB201}"/>
              </a:ext>
            </a:extLst>
          </p:cNvPr>
          <p:cNvSpPr>
            <a:spLocks noGrp="1"/>
          </p:cNvSpPr>
          <p:nvPr>
            <p:ph type="title"/>
          </p:nvPr>
        </p:nvSpPr>
        <p:spPr>
          <a:xfrm>
            <a:off x="457200" y="228600"/>
            <a:ext cx="11277600" cy="633413"/>
          </a:xfrm>
        </p:spPr>
        <p:txBody>
          <a:bodyPr/>
          <a:lstStyle/>
          <a:p>
            <a:r>
              <a:rPr lang="en-US" sz="3200" dirty="0"/>
              <a:t>5. ‘Our model outperforms…’ It’s Always the Incentives  A (huge) problem in a space without meaningful metrics</a:t>
            </a:r>
            <a:endParaRPr lang="en-GB" sz="3200" dirty="0"/>
          </a:p>
        </p:txBody>
      </p:sp>
      <p:sp>
        <p:nvSpPr>
          <p:cNvPr id="3" name="Content Placeholder 2">
            <a:extLst>
              <a:ext uri="{FF2B5EF4-FFF2-40B4-BE49-F238E27FC236}">
                <a16:creationId xmlns:a16="http://schemas.microsoft.com/office/drawing/2014/main" id="{E000B579-1728-5457-4ADE-41C819D791D7}"/>
              </a:ext>
            </a:extLst>
          </p:cNvPr>
          <p:cNvSpPr>
            <a:spLocks noGrp="1"/>
          </p:cNvSpPr>
          <p:nvPr>
            <p:ph idx="1"/>
          </p:nvPr>
        </p:nvSpPr>
        <p:spPr>
          <a:xfrm>
            <a:off x="447040" y="1143000"/>
            <a:ext cx="11440160" cy="5486400"/>
          </a:xfrm>
        </p:spPr>
        <p:txBody>
          <a:bodyPr/>
          <a:lstStyle/>
          <a:p>
            <a:pPr marL="0" indent="0">
              <a:buNone/>
            </a:pPr>
            <a:r>
              <a:rPr lang="en-US" sz="3000" dirty="0"/>
              <a:t>Absence of fast feedback on long-term reward function (clinical success), hence optimization on proxies, </a:t>
            </a:r>
            <a:r>
              <a:rPr lang="en-US" sz="3000" i="1" dirty="0"/>
              <a:t>e.g.</a:t>
            </a:r>
            <a:r>
              <a:rPr lang="en-US" sz="3000" dirty="0"/>
              <a:t>:</a:t>
            </a:r>
          </a:p>
          <a:p>
            <a:pPr>
              <a:buFontTx/>
              <a:buChar char="-"/>
            </a:pPr>
            <a:endParaRPr lang="en-US" sz="3000" dirty="0"/>
          </a:p>
          <a:p>
            <a:r>
              <a:rPr lang="en-US" sz="3000" dirty="0"/>
              <a:t>Big Pharma -&gt; ‘we need a winner’ (we generated TB of data, we now work with DeepLearningAgenticSuper.AI, …)</a:t>
            </a:r>
          </a:p>
          <a:p>
            <a:r>
              <a:rPr lang="en-US" sz="3000" dirty="0"/>
              <a:t>Academia -&gt; ‘we published another high-impact paper and improved SOTA, yet again’ (on entirely irrelevant benchmarks)</a:t>
            </a:r>
          </a:p>
          <a:p>
            <a:r>
              <a:rPr lang="en-US" sz="3000" dirty="0"/>
              <a:t>Start-Up Companies -&gt; Stuck in the pain of ‘platform validation’ and pilots</a:t>
            </a:r>
          </a:p>
          <a:p>
            <a:r>
              <a:rPr lang="en-US" sz="3000" dirty="0"/>
              <a:t>Grant funding agencies</a:t>
            </a:r>
          </a:p>
          <a:p>
            <a:r>
              <a:rPr lang="en-US" sz="3000" dirty="0"/>
              <a:t>Publications</a:t>
            </a:r>
            <a:endParaRPr lang="en-GB" sz="3000" dirty="0"/>
          </a:p>
        </p:txBody>
      </p:sp>
      <p:sp>
        <p:nvSpPr>
          <p:cNvPr id="4" name="Left Brace 3">
            <a:extLst>
              <a:ext uri="{FF2B5EF4-FFF2-40B4-BE49-F238E27FC236}">
                <a16:creationId xmlns:a16="http://schemas.microsoft.com/office/drawing/2014/main" id="{75351EC5-0082-25C8-519F-7789DF782639}"/>
              </a:ext>
            </a:extLst>
          </p:cNvPr>
          <p:cNvSpPr/>
          <p:nvPr/>
        </p:nvSpPr>
        <p:spPr bwMode="auto">
          <a:xfrm flipH="1">
            <a:off x="4876800" y="5562600"/>
            <a:ext cx="533400" cy="838200"/>
          </a:xfrm>
          <a:prstGeom prst="leftBrac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7" name="TextBox 6">
            <a:extLst>
              <a:ext uri="{FF2B5EF4-FFF2-40B4-BE49-F238E27FC236}">
                <a16:creationId xmlns:a16="http://schemas.microsoft.com/office/drawing/2014/main" id="{426B020A-60CD-3212-BE46-8EF6FAF00DA6}"/>
              </a:ext>
            </a:extLst>
          </p:cNvPr>
          <p:cNvSpPr txBox="1"/>
          <p:nvPr/>
        </p:nvSpPr>
        <p:spPr>
          <a:xfrm>
            <a:off x="5562600" y="5410200"/>
            <a:ext cx="6705600" cy="1323439"/>
          </a:xfrm>
          <a:prstGeom prst="rect">
            <a:avLst/>
          </a:prstGeom>
          <a:noFill/>
        </p:spPr>
        <p:txBody>
          <a:bodyPr wrap="square" rtlCol="0">
            <a:spAutoFit/>
          </a:bodyPr>
          <a:lstStyle/>
          <a:p>
            <a:r>
              <a:rPr lang="en-US" dirty="0"/>
              <a:t>Vicious circle of ‘we fund excellent research’ (overhyped science of the day, published in ‘high-impact journals’) and ‘we publish what gets cited’ (overhyped science of the day, people who have done it before)</a:t>
            </a:r>
            <a:endParaRPr lang="en-GB" dirty="0"/>
          </a:p>
        </p:txBody>
      </p:sp>
    </p:spTree>
    <p:extLst>
      <p:ext uri="{BB962C8B-B14F-4D97-AF65-F5344CB8AC3E}">
        <p14:creationId xmlns:p14="http://schemas.microsoft.com/office/powerpoint/2010/main" val="263047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0C0A-0375-01C1-653C-190B909A30FE}"/>
              </a:ext>
            </a:extLst>
          </p:cNvPr>
          <p:cNvSpPr>
            <a:spLocks noGrp="1"/>
          </p:cNvSpPr>
          <p:nvPr>
            <p:ph type="title"/>
          </p:nvPr>
        </p:nvSpPr>
        <p:spPr>
          <a:xfrm>
            <a:off x="381000" y="333376"/>
            <a:ext cx="11430000" cy="633413"/>
          </a:xfrm>
        </p:spPr>
        <p:txBody>
          <a:bodyPr/>
          <a:lstStyle/>
          <a:p>
            <a:r>
              <a:rPr lang="en-US" dirty="0"/>
              <a:t>The result of wrong incentives: Lots of hyped </a:t>
            </a:r>
            <a:r>
              <a:rPr lang="en-US" dirty="0" err="1"/>
              <a:t>Pseudoinnovation</a:t>
            </a:r>
            <a:r>
              <a:rPr lang="en-US" dirty="0"/>
              <a:t> </a:t>
            </a:r>
            <a:endParaRPr lang="en-GB" dirty="0"/>
          </a:p>
        </p:txBody>
      </p:sp>
      <p:sp>
        <p:nvSpPr>
          <p:cNvPr id="3" name="Content Placeholder 2">
            <a:extLst>
              <a:ext uri="{FF2B5EF4-FFF2-40B4-BE49-F238E27FC236}">
                <a16:creationId xmlns:a16="http://schemas.microsoft.com/office/drawing/2014/main" id="{31923964-54B9-AC6C-A531-140C6023E25A}"/>
              </a:ext>
            </a:extLst>
          </p:cNvPr>
          <p:cNvSpPr>
            <a:spLocks noGrp="1"/>
          </p:cNvSpPr>
          <p:nvPr>
            <p:ph idx="1"/>
          </p:nvPr>
        </p:nvSpPr>
        <p:spPr>
          <a:xfrm>
            <a:off x="5715000" y="5068944"/>
            <a:ext cx="6566138" cy="1637378"/>
          </a:xfrm>
        </p:spPr>
        <p:txBody>
          <a:bodyPr/>
          <a:lstStyle/>
          <a:p>
            <a:pPr>
              <a:buFontTx/>
              <a:buChar char="-"/>
            </a:pPr>
            <a:r>
              <a:rPr lang="en-US" sz="2400" dirty="0"/>
              <a:t>Problems to evaluate what really works</a:t>
            </a:r>
          </a:p>
          <a:p>
            <a:pPr>
              <a:buFontTx/>
              <a:buChar char="-"/>
            </a:pPr>
            <a:r>
              <a:rPr lang="en-US" sz="2400" dirty="0"/>
              <a:t>‘The bullshit asymmetry principle’; it takes 10 times more energy to refute bad science than to create it</a:t>
            </a:r>
          </a:p>
          <a:p>
            <a:endParaRPr lang="en-US" sz="2400" dirty="0"/>
          </a:p>
          <a:p>
            <a:endParaRPr lang="en-GB" sz="2400" dirty="0"/>
          </a:p>
        </p:txBody>
      </p:sp>
      <p:grpSp>
        <p:nvGrpSpPr>
          <p:cNvPr id="9" name="Group 8">
            <a:extLst>
              <a:ext uri="{FF2B5EF4-FFF2-40B4-BE49-F238E27FC236}">
                <a16:creationId xmlns:a16="http://schemas.microsoft.com/office/drawing/2014/main" id="{6DC2507F-CB30-AB0F-6AD6-2A0633A40BA4}"/>
              </a:ext>
            </a:extLst>
          </p:cNvPr>
          <p:cNvGrpSpPr/>
          <p:nvPr/>
        </p:nvGrpSpPr>
        <p:grpSpPr>
          <a:xfrm>
            <a:off x="5029200" y="582890"/>
            <a:ext cx="7054440" cy="1508474"/>
            <a:chOff x="5029200" y="582890"/>
            <a:chExt cx="7054440" cy="1508474"/>
          </a:xfrm>
        </p:grpSpPr>
        <p:pic>
          <p:nvPicPr>
            <p:cNvPr id="8" name="Picture 7">
              <a:extLst>
                <a:ext uri="{FF2B5EF4-FFF2-40B4-BE49-F238E27FC236}">
                  <a16:creationId xmlns:a16="http://schemas.microsoft.com/office/drawing/2014/main" id="{03BFEADC-EA2C-EA97-48B7-BD4F352FE5A6}"/>
                </a:ext>
              </a:extLst>
            </p:cNvPr>
            <p:cNvPicPr>
              <a:picLocks noChangeAspect="1"/>
            </p:cNvPicPr>
            <p:nvPr/>
          </p:nvPicPr>
          <p:blipFill>
            <a:blip r:embed="rId2"/>
            <a:stretch>
              <a:fillRect/>
            </a:stretch>
          </p:blipFill>
          <p:spPr>
            <a:xfrm>
              <a:off x="5029200" y="800621"/>
              <a:ext cx="7054440" cy="1290743"/>
            </a:xfrm>
            <a:prstGeom prst="rect">
              <a:avLst/>
            </a:prstGeom>
          </p:spPr>
        </p:pic>
        <p:pic>
          <p:nvPicPr>
            <p:cNvPr id="10" name="Picture 9">
              <a:extLst>
                <a:ext uri="{FF2B5EF4-FFF2-40B4-BE49-F238E27FC236}">
                  <a16:creationId xmlns:a16="http://schemas.microsoft.com/office/drawing/2014/main" id="{8A787DD6-8E07-852F-58CA-B695569701D8}"/>
                </a:ext>
              </a:extLst>
            </p:cNvPr>
            <p:cNvPicPr>
              <a:picLocks noChangeAspect="1"/>
            </p:cNvPicPr>
            <p:nvPr/>
          </p:nvPicPr>
          <p:blipFill>
            <a:blip r:embed="rId3"/>
            <a:stretch>
              <a:fillRect/>
            </a:stretch>
          </p:blipFill>
          <p:spPr>
            <a:xfrm>
              <a:off x="9906000" y="582890"/>
              <a:ext cx="2019688" cy="366587"/>
            </a:xfrm>
            <a:prstGeom prst="rect">
              <a:avLst/>
            </a:prstGeom>
          </p:spPr>
        </p:pic>
      </p:grpSp>
      <p:grpSp>
        <p:nvGrpSpPr>
          <p:cNvPr id="11" name="Group 10">
            <a:extLst>
              <a:ext uri="{FF2B5EF4-FFF2-40B4-BE49-F238E27FC236}">
                <a16:creationId xmlns:a16="http://schemas.microsoft.com/office/drawing/2014/main" id="{771A673F-4EB0-2653-0244-1358801AFAB0}"/>
              </a:ext>
            </a:extLst>
          </p:cNvPr>
          <p:cNvGrpSpPr/>
          <p:nvPr/>
        </p:nvGrpSpPr>
        <p:grpSpPr>
          <a:xfrm>
            <a:off x="6477001" y="2150287"/>
            <a:ext cx="5714999" cy="2347043"/>
            <a:chOff x="6477001" y="2150287"/>
            <a:chExt cx="5714999" cy="2347043"/>
          </a:xfrm>
        </p:grpSpPr>
        <p:pic>
          <p:nvPicPr>
            <p:cNvPr id="12" name="Picture 11">
              <a:extLst>
                <a:ext uri="{FF2B5EF4-FFF2-40B4-BE49-F238E27FC236}">
                  <a16:creationId xmlns:a16="http://schemas.microsoft.com/office/drawing/2014/main" id="{EDF641AF-8352-5067-10B2-B333B2204224}"/>
                </a:ext>
              </a:extLst>
            </p:cNvPr>
            <p:cNvPicPr>
              <a:picLocks noChangeAspect="1"/>
            </p:cNvPicPr>
            <p:nvPr/>
          </p:nvPicPr>
          <p:blipFill>
            <a:blip r:embed="rId4"/>
            <a:stretch>
              <a:fillRect/>
            </a:stretch>
          </p:blipFill>
          <p:spPr>
            <a:xfrm>
              <a:off x="6477001" y="2150287"/>
              <a:ext cx="5448688" cy="1331380"/>
            </a:xfrm>
            <a:prstGeom prst="rect">
              <a:avLst/>
            </a:prstGeom>
          </p:spPr>
        </p:pic>
        <p:sp>
          <p:nvSpPr>
            <p:cNvPr id="13" name="TextBox 12">
              <a:extLst>
                <a:ext uri="{FF2B5EF4-FFF2-40B4-BE49-F238E27FC236}">
                  <a16:creationId xmlns:a16="http://schemas.microsoft.com/office/drawing/2014/main" id="{5E3B10D4-D8FE-5EA5-D567-7FB3B64FE488}"/>
                </a:ext>
              </a:extLst>
            </p:cNvPr>
            <p:cNvSpPr txBox="1"/>
            <p:nvPr/>
          </p:nvSpPr>
          <p:spPr>
            <a:xfrm>
              <a:off x="7239000" y="3481667"/>
              <a:ext cx="4953000" cy="1015663"/>
            </a:xfrm>
            <a:prstGeom prst="rect">
              <a:avLst/>
            </a:prstGeom>
            <a:noFill/>
          </p:spPr>
          <p:txBody>
            <a:bodyPr wrap="square" rtlCol="0">
              <a:spAutoFit/>
            </a:bodyPr>
            <a:lstStyle/>
            <a:p>
              <a:r>
                <a:rPr lang="en-US" dirty="0"/>
                <a:t>“I don’t think the entire work is garbage,” says Schoop. “But the analysis of the products clearly failed. Completely.”</a:t>
              </a:r>
              <a:endParaRPr lang="en-GB" dirty="0"/>
            </a:p>
          </p:txBody>
        </p:sp>
      </p:grpSp>
      <p:grpSp>
        <p:nvGrpSpPr>
          <p:cNvPr id="14" name="Group 13">
            <a:extLst>
              <a:ext uri="{FF2B5EF4-FFF2-40B4-BE49-F238E27FC236}">
                <a16:creationId xmlns:a16="http://schemas.microsoft.com/office/drawing/2014/main" id="{B383DE01-B236-400E-876D-CCF8B3240231}"/>
              </a:ext>
            </a:extLst>
          </p:cNvPr>
          <p:cNvGrpSpPr/>
          <p:nvPr/>
        </p:nvGrpSpPr>
        <p:grpSpPr>
          <a:xfrm>
            <a:off x="136352" y="2133600"/>
            <a:ext cx="5578648" cy="4670286"/>
            <a:chOff x="136352" y="2133600"/>
            <a:chExt cx="5578648" cy="4670286"/>
          </a:xfrm>
        </p:grpSpPr>
        <p:grpSp>
          <p:nvGrpSpPr>
            <p:cNvPr id="5" name="Group 4">
              <a:extLst>
                <a:ext uri="{FF2B5EF4-FFF2-40B4-BE49-F238E27FC236}">
                  <a16:creationId xmlns:a16="http://schemas.microsoft.com/office/drawing/2014/main" id="{3AE4D81C-CF25-6D36-B87A-231094FCE442}"/>
                </a:ext>
              </a:extLst>
            </p:cNvPr>
            <p:cNvGrpSpPr/>
            <p:nvPr/>
          </p:nvGrpSpPr>
          <p:grpSpPr>
            <a:xfrm>
              <a:off x="136352" y="2133600"/>
              <a:ext cx="5578648" cy="4002345"/>
              <a:chOff x="136352" y="2133600"/>
              <a:chExt cx="5578648" cy="4002345"/>
            </a:xfrm>
          </p:grpSpPr>
          <p:sp>
            <p:nvSpPr>
              <p:cNvPr id="4" name="TextBox 3">
                <a:extLst>
                  <a:ext uri="{FF2B5EF4-FFF2-40B4-BE49-F238E27FC236}">
                    <a16:creationId xmlns:a16="http://schemas.microsoft.com/office/drawing/2014/main" id="{A38AC6BB-521D-600A-C0E0-1BEA468CB3DA}"/>
                  </a:ext>
                </a:extLst>
              </p:cNvPr>
              <p:cNvSpPr txBox="1"/>
              <p:nvPr/>
            </p:nvSpPr>
            <p:spPr>
              <a:xfrm>
                <a:off x="136352" y="3581400"/>
                <a:ext cx="5197648" cy="2554545"/>
              </a:xfrm>
              <a:prstGeom prst="rect">
                <a:avLst/>
              </a:prstGeom>
              <a:noFill/>
            </p:spPr>
            <p:txBody>
              <a:bodyPr wrap="square" rtlCol="0">
                <a:spAutoFit/>
              </a:bodyPr>
              <a:lstStyle/>
              <a:p>
                <a:r>
                  <a:rPr lang="en-US" dirty="0"/>
                  <a:t>“In this study, we benchmarked two recently published foundation models, </a:t>
                </a:r>
                <a:r>
                  <a:rPr lang="en-US" dirty="0" err="1"/>
                  <a:t>scGPT</a:t>
                </a:r>
                <a:r>
                  <a:rPr lang="en-US" dirty="0"/>
                  <a:t> and </a:t>
                </a:r>
                <a:r>
                  <a:rPr lang="en-US" dirty="0" err="1"/>
                  <a:t>scFoundation</a:t>
                </a:r>
                <a:r>
                  <a:rPr lang="en-US" dirty="0"/>
                  <a:t>, against baseline models. Surprisingly, we found that </a:t>
                </a:r>
                <a:r>
                  <a:rPr lang="en-US" b="1" dirty="0"/>
                  <a:t>even the simplest baseline model—taking the mean of training examples—outperformed </a:t>
                </a:r>
                <a:r>
                  <a:rPr lang="en-US" b="1" dirty="0" err="1"/>
                  <a:t>scGPT</a:t>
                </a:r>
                <a:r>
                  <a:rPr lang="en-US" b="1" dirty="0"/>
                  <a:t> and </a:t>
                </a:r>
                <a:r>
                  <a:rPr lang="en-US" b="1" dirty="0" err="1"/>
                  <a:t>scFoundation</a:t>
                </a:r>
                <a:r>
                  <a:rPr lang="en-US" dirty="0"/>
                  <a:t>.”</a:t>
                </a:r>
              </a:p>
              <a:p>
                <a:endParaRPr lang="en-US" dirty="0"/>
              </a:p>
            </p:txBody>
          </p:sp>
          <p:pic>
            <p:nvPicPr>
              <p:cNvPr id="6" name="Picture 5">
                <a:extLst>
                  <a:ext uri="{FF2B5EF4-FFF2-40B4-BE49-F238E27FC236}">
                    <a16:creationId xmlns:a16="http://schemas.microsoft.com/office/drawing/2014/main" id="{3E7039EC-A40B-2666-5522-56EB902CF376}"/>
                  </a:ext>
                </a:extLst>
              </p:cNvPr>
              <p:cNvPicPr>
                <a:picLocks noChangeAspect="1"/>
              </p:cNvPicPr>
              <p:nvPr/>
            </p:nvPicPr>
            <p:blipFill>
              <a:blip r:embed="rId5"/>
              <a:stretch>
                <a:fillRect/>
              </a:stretch>
            </p:blipFill>
            <p:spPr>
              <a:xfrm>
                <a:off x="152400" y="2133600"/>
                <a:ext cx="5562600" cy="1350146"/>
              </a:xfrm>
              <a:prstGeom prst="rect">
                <a:avLst/>
              </a:prstGeom>
            </p:spPr>
          </p:pic>
        </p:grpSp>
        <p:sp>
          <p:nvSpPr>
            <p:cNvPr id="7" name="TextBox 6">
              <a:extLst>
                <a:ext uri="{FF2B5EF4-FFF2-40B4-BE49-F238E27FC236}">
                  <a16:creationId xmlns:a16="http://schemas.microsoft.com/office/drawing/2014/main" id="{648C772A-2390-5D75-1A80-32C21EAB13F6}"/>
                </a:ext>
              </a:extLst>
            </p:cNvPr>
            <p:cNvSpPr txBox="1"/>
            <p:nvPr/>
          </p:nvSpPr>
          <p:spPr>
            <a:xfrm>
              <a:off x="152400" y="6096000"/>
              <a:ext cx="5029200" cy="707886"/>
            </a:xfrm>
            <a:prstGeom prst="rect">
              <a:avLst/>
            </a:prstGeom>
            <a:noFill/>
          </p:spPr>
          <p:txBody>
            <a:bodyPr wrap="square" rtlCol="0">
              <a:spAutoFit/>
            </a:bodyPr>
            <a:lstStyle/>
            <a:p>
              <a:r>
                <a:rPr lang="en-GB" dirty="0"/>
                <a:t>Note: Prospectively validated exceptions </a:t>
              </a:r>
              <a:r>
                <a:rPr lang="en-GB" i="1" dirty="0"/>
                <a:t>do</a:t>
              </a:r>
              <a:r>
                <a:rPr lang="en-GB" dirty="0"/>
                <a:t> exist!</a:t>
              </a:r>
            </a:p>
          </p:txBody>
        </p:sp>
      </p:grpSp>
    </p:spTree>
    <p:extLst>
      <p:ext uri="{BB962C8B-B14F-4D97-AF65-F5344CB8AC3E}">
        <p14:creationId xmlns:p14="http://schemas.microsoft.com/office/powerpoint/2010/main" val="6806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23AE-0B20-7D3C-E08C-4B18BFFAF49E}"/>
              </a:ext>
            </a:extLst>
          </p:cNvPr>
          <p:cNvSpPr>
            <a:spLocks noGrp="1"/>
          </p:cNvSpPr>
          <p:nvPr>
            <p:ph type="title"/>
          </p:nvPr>
        </p:nvSpPr>
        <p:spPr>
          <a:xfrm>
            <a:off x="624418" y="333376"/>
            <a:ext cx="11415182" cy="633413"/>
          </a:xfrm>
        </p:spPr>
        <p:txBody>
          <a:bodyPr/>
          <a:lstStyle/>
          <a:p>
            <a:r>
              <a:rPr lang="en-US" dirty="0"/>
              <a:t>Problems with relevant validation of ‘Co-Scientist’ approaches (generally, not only Google)</a:t>
            </a:r>
            <a:endParaRPr lang="en-GB" dirty="0"/>
          </a:p>
        </p:txBody>
      </p:sp>
      <p:sp>
        <p:nvSpPr>
          <p:cNvPr id="3" name="Content Placeholder 2">
            <a:extLst>
              <a:ext uri="{FF2B5EF4-FFF2-40B4-BE49-F238E27FC236}">
                <a16:creationId xmlns:a16="http://schemas.microsoft.com/office/drawing/2014/main" id="{82AE809F-B88B-CB51-D741-E52CD9827F14}"/>
              </a:ext>
            </a:extLst>
          </p:cNvPr>
          <p:cNvSpPr>
            <a:spLocks noGrp="1"/>
          </p:cNvSpPr>
          <p:nvPr>
            <p:ph idx="1"/>
          </p:nvPr>
        </p:nvSpPr>
        <p:spPr/>
        <p:txBody>
          <a:bodyPr/>
          <a:lstStyle/>
          <a:p>
            <a:pPr marL="0" indent="0">
              <a:buNone/>
            </a:pPr>
            <a:r>
              <a:rPr lang="en-US" dirty="0"/>
              <a:t>Google Research, 19 Feb 2025</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GB" sz="2400" dirty="0">
                <a:hlinkClick r:id="rId2"/>
              </a:rPr>
              <a:t>https://www.drugdiscovery.net/2025/02/20/the-google-co-scientist-hasnt-yet-lead-to-breakthroughs-a-closer-look-at-its-scientific-validation/</a:t>
            </a:r>
            <a:r>
              <a:rPr lang="en-GB" sz="2400" dirty="0"/>
              <a:t> </a:t>
            </a:r>
          </a:p>
        </p:txBody>
      </p:sp>
      <p:pic>
        <p:nvPicPr>
          <p:cNvPr id="5" name="Picture 4">
            <a:extLst>
              <a:ext uri="{FF2B5EF4-FFF2-40B4-BE49-F238E27FC236}">
                <a16:creationId xmlns:a16="http://schemas.microsoft.com/office/drawing/2014/main" id="{63B54F4E-F0F5-CFEC-E154-726460002675}"/>
              </a:ext>
            </a:extLst>
          </p:cNvPr>
          <p:cNvPicPr>
            <a:picLocks noChangeAspect="1"/>
          </p:cNvPicPr>
          <p:nvPr/>
        </p:nvPicPr>
        <p:blipFill>
          <a:blip r:embed="rId3"/>
          <a:stretch>
            <a:fillRect/>
          </a:stretch>
        </p:blipFill>
        <p:spPr>
          <a:xfrm>
            <a:off x="2660315" y="1759598"/>
            <a:ext cx="6776121" cy="1848033"/>
          </a:xfrm>
          <a:prstGeom prst="rect">
            <a:avLst/>
          </a:prstGeom>
        </p:spPr>
      </p:pic>
      <p:pic>
        <p:nvPicPr>
          <p:cNvPr id="7" name="Picture 6">
            <a:extLst>
              <a:ext uri="{FF2B5EF4-FFF2-40B4-BE49-F238E27FC236}">
                <a16:creationId xmlns:a16="http://schemas.microsoft.com/office/drawing/2014/main" id="{257E7B09-573E-3E09-0A47-D75FD647E22A}"/>
              </a:ext>
            </a:extLst>
          </p:cNvPr>
          <p:cNvPicPr>
            <a:picLocks noChangeAspect="1"/>
          </p:cNvPicPr>
          <p:nvPr/>
        </p:nvPicPr>
        <p:blipFill>
          <a:blip r:embed="rId4"/>
          <a:stretch>
            <a:fillRect/>
          </a:stretch>
        </p:blipFill>
        <p:spPr>
          <a:xfrm>
            <a:off x="470702" y="3810000"/>
            <a:ext cx="11250595" cy="1695687"/>
          </a:xfrm>
          <a:prstGeom prst="rect">
            <a:avLst/>
          </a:prstGeom>
        </p:spPr>
      </p:pic>
    </p:spTree>
    <p:extLst>
      <p:ext uri="{BB962C8B-B14F-4D97-AF65-F5344CB8AC3E}">
        <p14:creationId xmlns:p14="http://schemas.microsoft.com/office/powerpoint/2010/main" val="1026568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C8B9-F55A-5AA8-D689-C112E0DB638E}"/>
              </a:ext>
            </a:extLst>
          </p:cNvPr>
          <p:cNvSpPr>
            <a:spLocks noGrp="1"/>
          </p:cNvSpPr>
          <p:nvPr>
            <p:ph type="title"/>
          </p:nvPr>
        </p:nvSpPr>
        <p:spPr>
          <a:xfrm>
            <a:off x="624418" y="333376"/>
            <a:ext cx="11262782" cy="633413"/>
          </a:xfrm>
        </p:spPr>
        <p:txBody>
          <a:bodyPr/>
          <a:lstStyle/>
          <a:p>
            <a:r>
              <a:rPr lang="en-US" dirty="0"/>
              <a:t>Validations performed and why it’s shaky ground</a:t>
            </a:r>
            <a:endParaRPr lang="en-GB" dirty="0"/>
          </a:p>
        </p:txBody>
      </p:sp>
      <p:sp>
        <p:nvSpPr>
          <p:cNvPr id="3" name="Content Placeholder 2">
            <a:extLst>
              <a:ext uri="{FF2B5EF4-FFF2-40B4-BE49-F238E27FC236}">
                <a16:creationId xmlns:a16="http://schemas.microsoft.com/office/drawing/2014/main" id="{F1BE65EE-6638-E5FF-7099-DD680DAE1866}"/>
              </a:ext>
            </a:extLst>
          </p:cNvPr>
          <p:cNvSpPr>
            <a:spLocks noGrp="1"/>
          </p:cNvSpPr>
          <p:nvPr>
            <p:ph idx="1"/>
          </p:nvPr>
        </p:nvSpPr>
        <p:spPr>
          <a:xfrm>
            <a:off x="381000" y="1066800"/>
            <a:ext cx="11506200" cy="4608512"/>
          </a:xfrm>
        </p:spPr>
        <p:txBody>
          <a:bodyPr/>
          <a:lstStyle/>
          <a:p>
            <a:r>
              <a:rPr lang="en-US" dirty="0"/>
              <a:t>‘</a:t>
            </a:r>
            <a:r>
              <a:rPr lang="en-GB" dirty="0"/>
              <a:t>Drug repurposing for acute myeloid leukaemia’</a:t>
            </a:r>
          </a:p>
          <a:p>
            <a:pPr lvl="1"/>
            <a:r>
              <a:rPr lang="en-GB" dirty="0" err="1"/>
              <a:t>Biminetinib</a:t>
            </a:r>
            <a:r>
              <a:rPr lang="en-GB" dirty="0"/>
              <a:t> found to have 7nM IC50 in AML cell lines</a:t>
            </a:r>
          </a:p>
          <a:p>
            <a:pPr lvl="1"/>
            <a:r>
              <a:rPr lang="en-GB" dirty="0"/>
              <a:t>… but putting a </a:t>
            </a:r>
            <a:r>
              <a:rPr lang="en-GB" i="1" dirty="0"/>
              <a:t>known</a:t>
            </a:r>
            <a:r>
              <a:rPr lang="en-GB" dirty="0"/>
              <a:t> kinase inhibitor into a </a:t>
            </a:r>
            <a:r>
              <a:rPr lang="en-GB" i="1" dirty="0"/>
              <a:t>cell line </a:t>
            </a:r>
            <a:r>
              <a:rPr lang="en-GB" dirty="0"/>
              <a:t>is no ‘repurposing’</a:t>
            </a:r>
          </a:p>
          <a:p>
            <a:endParaRPr lang="en-US" dirty="0"/>
          </a:p>
          <a:p>
            <a:r>
              <a:rPr lang="en-US" dirty="0"/>
              <a:t>‘Advancing target discovery for liver fibrosis’</a:t>
            </a:r>
            <a:endParaRPr lang="en-GB" dirty="0"/>
          </a:p>
          <a:p>
            <a:pPr lvl="1"/>
            <a:r>
              <a:rPr lang="en-GB" dirty="0"/>
              <a:t>Only ‘drug effects on fibroblast activity’ are shown, this does not ‘validate a new target’</a:t>
            </a:r>
          </a:p>
          <a:p>
            <a:endParaRPr lang="en-US" dirty="0"/>
          </a:p>
          <a:p>
            <a:r>
              <a:rPr lang="en-US" dirty="0"/>
              <a:t>‘Explaining mechanisms of antimicrobial resistance’</a:t>
            </a:r>
          </a:p>
          <a:p>
            <a:pPr lvl="1"/>
            <a:r>
              <a:rPr lang="en-GB" dirty="0"/>
              <a:t>Algorithm </a:t>
            </a:r>
            <a:r>
              <a:rPr lang="en-GB" i="1" dirty="0"/>
              <a:t>re-discovers</a:t>
            </a:r>
            <a:r>
              <a:rPr lang="en-GB" dirty="0"/>
              <a:t> parallel experimental results</a:t>
            </a:r>
          </a:p>
          <a:p>
            <a:pPr lvl="1"/>
            <a:r>
              <a:rPr lang="en-GB" dirty="0"/>
              <a:t>Yep, we all know how that works!</a:t>
            </a:r>
          </a:p>
          <a:p>
            <a:endParaRPr lang="en-GB" dirty="0"/>
          </a:p>
          <a:p>
            <a:endParaRPr lang="en-GB" dirty="0"/>
          </a:p>
        </p:txBody>
      </p:sp>
    </p:spTree>
    <p:extLst>
      <p:ext uri="{BB962C8B-B14F-4D97-AF65-F5344CB8AC3E}">
        <p14:creationId xmlns:p14="http://schemas.microsoft.com/office/powerpoint/2010/main" val="3006505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6D04-A1A3-1166-DD24-365A831711FB}"/>
              </a:ext>
            </a:extLst>
          </p:cNvPr>
          <p:cNvSpPr>
            <a:spLocks noGrp="1"/>
          </p:cNvSpPr>
          <p:nvPr>
            <p:ph type="title"/>
          </p:nvPr>
        </p:nvSpPr>
        <p:spPr>
          <a:xfrm>
            <a:off x="624418" y="228600"/>
            <a:ext cx="10847916" cy="633413"/>
          </a:xfrm>
        </p:spPr>
        <p:txBody>
          <a:bodyPr/>
          <a:lstStyle/>
          <a:p>
            <a:r>
              <a:rPr lang="en-US" dirty="0"/>
              <a:t>6. The </a:t>
            </a:r>
            <a:r>
              <a:rPr lang="en-US" i="1" dirty="0"/>
              <a:t>really</a:t>
            </a:r>
            <a:r>
              <a:rPr lang="en-US" dirty="0"/>
              <a:t> big picture: Trends in Society</a:t>
            </a:r>
            <a:endParaRPr lang="en-GB" dirty="0"/>
          </a:p>
        </p:txBody>
      </p:sp>
      <p:sp>
        <p:nvSpPr>
          <p:cNvPr id="3" name="Content Placeholder 2">
            <a:extLst>
              <a:ext uri="{FF2B5EF4-FFF2-40B4-BE49-F238E27FC236}">
                <a16:creationId xmlns:a16="http://schemas.microsoft.com/office/drawing/2014/main" id="{D76A9DA4-7366-FD5D-5EC3-69E8302A135E}"/>
              </a:ext>
            </a:extLst>
          </p:cNvPr>
          <p:cNvSpPr>
            <a:spLocks noGrp="1"/>
          </p:cNvSpPr>
          <p:nvPr>
            <p:ph idx="1"/>
          </p:nvPr>
        </p:nvSpPr>
        <p:spPr>
          <a:xfrm>
            <a:off x="91018" y="1370377"/>
            <a:ext cx="12100982" cy="5276056"/>
          </a:xfrm>
        </p:spPr>
        <p:txBody>
          <a:bodyPr/>
          <a:lstStyle/>
          <a:p>
            <a:endParaRPr lang="en-US" sz="2400" dirty="0"/>
          </a:p>
          <a:p>
            <a:endParaRPr lang="en-US" sz="2400" dirty="0"/>
          </a:p>
          <a:p>
            <a:endParaRPr lang="en-US" sz="2400" dirty="0"/>
          </a:p>
          <a:p>
            <a:r>
              <a:rPr lang="en-US" sz="2400" dirty="0"/>
              <a:t>Transition of authority from ‘experts’ and facts; to ‘influencers’ and public opinion/’belief’</a:t>
            </a:r>
          </a:p>
          <a:p>
            <a:r>
              <a:rPr lang="en-US" sz="2400" dirty="0"/>
              <a:t>Hence, focus is not on right and wrong, just </a:t>
            </a:r>
            <a:r>
              <a:rPr lang="en-US" sz="2400" i="1" dirty="0"/>
              <a:t>opinions</a:t>
            </a:r>
            <a:endParaRPr lang="en-US" sz="2400" dirty="0"/>
          </a:p>
          <a:p>
            <a:r>
              <a:rPr lang="en-US" sz="2400" dirty="0"/>
              <a:t>Add ‘money push’ (check LinkedIn these days…) ‘AI can do everything and will change the world’ vs the everyday pain of ‘my data isn’t clean and my model doesn’t extrapolate’</a:t>
            </a:r>
          </a:p>
          <a:p>
            <a:r>
              <a:rPr lang="en-US" sz="2400" dirty="0"/>
              <a:t>Leads to adoption of immature technology (Klarna, Duolingo, …) </a:t>
            </a:r>
          </a:p>
          <a:p>
            <a:r>
              <a:rPr lang="en-US" sz="2400" dirty="0"/>
              <a:t>Pressure on pharma to ‘innovate’; in absence of relevant validation this can lead to  ‘</a:t>
            </a:r>
            <a:r>
              <a:rPr lang="en-US" sz="2400" dirty="0" err="1"/>
              <a:t>pseudoinnovation</a:t>
            </a:r>
            <a:r>
              <a:rPr lang="en-US" sz="2400" dirty="0"/>
              <a:t>’</a:t>
            </a:r>
          </a:p>
          <a:p>
            <a:r>
              <a:rPr lang="en-US" sz="2400" dirty="0"/>
              <a:t>Gets exploited by tech-first companies (‘</a:t>
            </a:r>
            <a:r>
              <a:rPr lang="en-US" sz="2400" i="1" dirty="0"/>
              <a:t>we know how to do this!’… well, usually, no!</a:t>
            </a:r>
            <a:r>
              <a:rPr lang="en-US" sz="2400" dirty="0"/>
              <a:t>)</a:t>
            </a:r>
            <a:endParaRPr lang="en-GB" sz="2400" dirty="0"/>
          </a:p>
        </p:txBody>
      </p:sp>
      <p:pic>
        <p:nvPicPr>
          <p:cNvPr id="5" name="Picture 4" descr="A cartoon face with big eyes and teeth&#10;&#10;AI-generated content may be incorrect.">
            <a:extLst>
              <a:ext uri="{FF2B5EF4-FFF2-40B4-BE49-F238E27FC236}">
                <a16:creationId xmlns:a16="http://schemas.microsoft.com/office/drawing/2014/main" id="{78D98EFB-4B33-2914-6D79-0E92AE60D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3382" y="862013"/>
            <a:ext cx="1632968" cy="1632968"/>
          </a:xfrm>
          <a:prstGeom prst="rect">
            <a:avLst/>
          </a:prstGeom>
        </p:spPr>
      </p:pic>
      <p:grpSp>
        <p:nvGrpSpPr>
          <p:cNvPr id="13" name="Group 12">
            <a:extLst>
              <a:ext uri="{FF2B5EF4-FFF2-40B4-BE49-F238E27FC236}">
                <a16:creationId xmlns:a16="http://schemas.microsoft.com/office/drawing/2014/main" id="{A2789C90-0F4C-83A7-6E4D-4653C78646F0}"/>
              </a:ext>
            </a:extLst>
          </p:cNvPr>
          <p:cNvGrpSpPr/>
          <p:nvPr/>
        </p:nvGrpSpPr>
        <p:grpSpPr>
          <a:xfrm>
            <a:off x="2514600" y="793834"/>
            <a:ext cx="6019800" cy="1720766"/>
            <a:chOff x="2514600" y="793834"/>
            <a:chExt cx="6019800" cy="1720766"/>
          </a:xfrm>
        </p:grpSpPr>
        <p:pic>
          <p:nvPicPr>
            <p:cNvPr id="6" name="Picture 5">
              <a:extLst>
                <a:ext uri="{FF2B5EF4-FFF2-40B4-BE49-F238E27FC236}">
                  <a16:creationId xmlns:a16="http://schemas.microsoft.com/office/drawing/2014/main" id="{89C95EE2-C4BD-71C9-4408-C8F6C7F474B5}"/>
                </a:ext>
              </a:extLst>
            </p:cNvPr>
            <p:cNvPicPr>
              <a:picLocks noChangeAspect="1"/>
            </p:cNvPicPr>
            <p:nvPr/>
          </p:nvPicPr>
          <p:blipFill>
            <a:blip r:embed="rId3"/>
            <a:stretch>
              <a:fillRect/>
            </a:stretch>
          </p:blipFill>
          <p:spPr>
            <a:xfrm>
              <a:off x="2514600" y="793834"/>
              <a:ext cx="6019800" cy="1720766"/>
            </a:xfrm>
            <a:prstGeom prst="rect">
              <a:avLst/>
            </a:prstGeom>
          </p:spPr>
        </p:pic>
        <p:cxnSp>
          <p:nvCxnSpPr>
            <p:cNvPr id="8" name="Straight Connector 7">
              <a:extLst>
                <a:ext uri="{FF2B5EF4-FFF2-40B4-BE49-F238E27FC236}">
                  <a16:creationId xmlns:a16="http://schemas.microsoft.com/office/drawing/2014/main" id="{B01113EF-ECA5-8644-C918-05E823A3E781}"/>
                </a:ext>
              </a:extLst>
            </p:cNvPr>
            <p:cNvCxnSpPr>
              <a:cxnSpLocks/>
            </p:cNvCxnSpPr>
            <p:nvPr/>
          </p:nvCxnSpPr>
          <p:spPr bwMode="auto">
            <a:xfrm>
              <a:off x="5181600" y="1828800"/>
              <a:ext cx="2971800"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07B3CFF-AE5F-236B-0FFD-8F8B52AD9ABC}"/>
                </a:ext>
              </a:extLst>
            </p:cNvPr>
            <p:cNvCxnSpPr>
              <a:cxnSpLocks/>
            </p:cNvCxnSpPr>
            <p:nvPr/>
          </p:nvCxnSpPr>
          <p:spPr bwMode="auto">
            <a:xfrm>
              <a:off x="2667000" y="2133600"/>
              <a:ext cx="5715000"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35A2CDD-BF59-7995-409A-68D47EFDA608}"/>
                </a:ext>
              </a:extLst>
            </p:cNvPr>
            <p:cNvCxnSpPr>
              <a:cxnSpLocks/>
            </p:cNvCxnSpPr>
            <p:nvPr/>
          </p:nvCxnSpPr>
          <p:spPr bwMode="auto">
            <a:xfrm>
              <a:off x="2667000" y="2362200"/>
              <a:ext cx="5715000" cy="0"/>
            </a:xfrm>
            <a:prstGeom prst="line">
              <a:avLst/>
            </a:prstGeom>
            <a:ln w="25400">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387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8B72-4483-9BB0-B920-A1906A1ED430}"/>
              </a:ext>
            </a:extLst>
          </p:cNvPr>
          <p:cNvSpPr>
            <a:spLocks noGrp="1"/>
          </p:cNvSpPr>
          <p:nvPr>
            <p:ph type="title"/>
          </p:nvPr>
        </p:nvSpPr>
        <p:spPr>
          <a:xfrm>
            <a:off x="401742" y="624585"/>
            <a:ext cx="4147457" cy="633413"/>
          </a:xfrm>
        </p:spPr>
        <p:txBody>
          <a:bodyPr/>
          <a:lstStyle/>
          <a:p>
            <a:r>
              <a:rPr lang="en-GB" dirty="0"/>
              <a:t>Problem because outer circles push inside</a:t>
            </a:r>
          </a:p>
        </p:txBody>
      </p:sp>
      <p:sp>
        <p:nvSpPr>
          <p:cNvPr id="3" name="Content Placeholder 2">
            <a:extLst>
              <a:ext uri="{FF2B5EF4-FFF2-40B4-BE49-F238E27FC236}">
                <a16:creationId xmlns:a16="http://schemas.microsoft.com/office/drawing/2014/main" id="{46FDDF2C-3036-1D5A-4046-2A803EEBDF5A}"/>
              </a:ext>
            </a:extLst>
          </p:cNvPr>
          <p:cNvSpPr>
            <a:spLocks noGrp="1"/>
          </p:cNvSpPr>
          <p:nvPr>
            <p:ph idx="1"/>
          </p:nvPr>
        </p:nvSpPr>
        <p:spPr>
          <a:xfrm>
            <a:off x="383171" y="2057400"/>
            <a:ext cx="3800076" cy="4608512"/>
          </a:xfrm>
        </p:spPr>
        <p:txBody>
          <a:bodyPr/>
          <a:lstStyle/>
          <a:p>
            <a:pPr marL="0" indent="0">
              <a:buNone/>
            </a:pPr>
            <a:r>
              <a:rPr lang="en-GB" dirty="0"/>
              <a:t>Public perception forms (e.g. via shareholders, reporting lines) which models, data, processes are used inside a company</a:t>
            </a:r>
          </a:p>
        </p:txBody>
      </p:sp>
      <p:grpSp>
        <p:nvGrpSpPr>
          <p:cNvPr id="21" name="Group 20">
            <a:extLst>
              <a:ext uri="{FF2B5EF4-FFF2-40B4-BE49-F238E27FC236}">
                <a16:creationId xmlns:a16="http://schemas.microsoft.com/office/drawing/2014/main" id="{0A0B8B9A-5EB8-CFB7-17EC-C085F36C4D76}"/>
              </a:ext>
            </a:extLst>
          </p:cNvPr>
          <p:cNvGrpSpPr/>
          <p:nvPr/>
        </p:nvGrpSpPr>
        <p:grpSpPr>
          <a:xfrm>
            <a:off x="4572000" y="38100"/>
            <a:ext cx="6702879" cy="6781800"/>
            <a:chOff x="4572000" y="38100"/>
            <a:chExt cx="6702879" cy="6781800"/>
          </a:xfrm>
        </p:grpSpPr>
        <p:sp>
          <p:nvSpPr>
            <p:cNvPr id="5" name="Oval 4">
              <a:extLst>
                <a:ext uri="{FF2B5EF4-FFF2-40B4-BE49-F238E27FC236}">
                  <a16:creationId xmlns:a16="http://schemas.microsoft.com/office/drawing/2014/main" id="{E9D6C641-DFC1-7165-0F5C-ECBBF5E6F361}"/>
                </a:ext>
              </a:extLst>
            </p:cNvPr>
            <p:cNvSpPr/>
            <p:nvPr/>
          </p:nvSpPr>
          <p:spPr bwMode="auto">
            <a:xfrm>
              <a:off x="6765828" y="2284909"/>
              <a:ext cx="2286000" cy="2286000"/>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6" name="Oval 5">
              <a:extLst>
                <a:ext uri="{FF2B5EF4-FFF2-40B4-BE49-F238E27FC236}">
                  <a16:creationId xmlns:a16="http://schemas.microsoft.com/office/drawing/2014/main" id="{5B4619B0-269F-A2FE-6480-AEE2CEF8A4C5}"/>
                </a:ext>
              </a:extLst>
            </p:cNvPr>
            <p:cNvSpPr/>
            <p:nvPr/>
          </p:nvSpPr>
          <p:spPr bwMode="auto">
            <a:xfrm>
              <a:off x="7219301" y="2751634"/>
              <a:ext cx="1375327" cy="1375327"/>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7" name="Oval 6">
              <a:extLst>
                <a:ext uri="{FF2B5EF4-FFF2-40B4-BE49-F238E27FC236}">
                  <a16:creationId xmlns:a16="http://schemas.microsoft.com/office/drawing/2014/main" id="{A383D797-6F16-5870-22DC-BB895FDF0468}"/>
                </a:ext>
              </a:extLst>
            </p:cNvPr>
            <p:cNvSpPr/>
            <p:nvPr/>
          </p:nvSpPr>
          <p:spPr bwMode="auto">
            <a:xfrm>
              <a:off x="6321880" y="1827709"/>
              <a:ext cx="3187148" cy="3200400"/>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8" name="TextBox 7">
              <a:extLst>
                <a:ext uri="{FF2B5EF4-FFF2-40B4-BE49-F238E27FC236}">
                  <a16:creationId xmlns:a16="http://schemas.microsoft.com/office/drawing/2014/main" id="{1E1141D1-E8CB-A53D-9A67-D0EA1DA89159}"/>
                </a:ext>
              </a:extLst>
            </p:cNvPr>
            <p:cNvSpPr txBox="1"/>
            <p:nvPr/>
          </p:nvSpPr>
          <p:spPr>
            <a:xfrm>
              <a:off x="7133003" y="3079596"/>
              <a:ext cx="1522759" cy="769441"/>
            </a:xfrm>
            <a:prstGeom prst="rect">
              <a:avLst/>
            </a:prstGeom>
            <a:noFill/>
          </p:spPr>
          <p:txBody>
            <a:bodyPr wrap="square" rtlCol="0">
              <a:spAutoFit/>
            </a:bodyPr>
            <a:lstStyle/>
            <a:p>
              <a:pPr algn="ctr"/>
              <a:r>
                <a:rPr lang="en-US" sz="2200" dirty="0"/>
                <a:t>Clinical Goal</a:t>
              </a:r>
              <a:endParaRPr lang="en-GB" sz="2200" dirty="0"/>
            </a:p>
          </p:txBody>
        </p:sp>
        <p:sp>
          <p:nvSpPr>
            <p:cNvPr id="9" name="Oval 8">
              <a:extLst>
                <a:ext uri="{FF2B5EF4-FFF2-40B4-BE49-F238E27FC236}">
                  <a16:creationId xmlns:a16="http://schemas.microsoft.com/office/drawing/2014/main" id="{2F05012F-D2F6-2C4A-89F3-6E873EBFE564}"/>
                </a:ext>
              </a:extLst>
            </p:cNvPr>
            <p:cNvSpPr/>
            <p:nvPr/>
          </p:nvSpPr>
          <p:spPr bwMode="auto">
            <a:xfrm>
              <a:off x="5851428" y="1370509"/>
              <a:ext cx="4096578" cy="4113611"/>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10" name="Oval 9">
              <a:extLst>
                <a:ext uri="{FF2B5EF4-FFF2-40B4-BE49-F238E27FC236}">
                  <a16:creationId xmlns:a16="http://schemas.microsoft.com/office/drawing/2014/main" id="{5C2D6FD2-6735-0F59-8AC6-DDE05984F5B7}"/>
                </a:ext>
              </a:extLst>
            </p:cNvPr>
            <p:cNvSpPr/>
            <p:nvPr/>
          </p:nvSpPr>
          <p:spPr bwMode="auto">
            <a:xfrm>
              <a:off x="5407480" y="952500"/>
              <a:ext cx="4953000" cy="4973594"/>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bg1"/>
                </a:solidFill>
                <a:effectLst/>
                <a:latin typeface="Minion"/>
              </a:endParaRPr>
            </a:p>
          </p:txBody>
        </p:sp>
        <p:sp>
          <p:nvSpPr>
            <p:cNvPr id="11" name="Oval 10">
              <a:extLst>
                <a:ext uri="{FF2B5EF4-FFF2-40B4-BE49-F238E27FC236}">
                  <a16:creationId xmlns:a16="http://schemas.microsoft.com/office/drawing/2014/main" id="{2DD86F38-084D-B1C7-2BA8-0DFBEF8D7296}"/>
                </a:ext>
              </a:extLst>
            </p:cNvPr>
            <p:cNvSpPr/>
            <p:nvPr/>
          </p:nvSpPr>
          <p:spPr>
            <a:xfrm>
              <a:off x="5854570" y="1257998"/>
              <a:ext cx="4157413" cy="2722877"/>
            </a:xfrm>
            <a:prstGeom prst="ellipse">
              <a:avLst/>
            </a:prstGeom>
            <a:noFill/>
          </p:spPr>
          <p:txBody>
            <a:bodyPr wrap="none" lIns="91440" tIns="45720" rIns="91440" bIns="45720">
              <a:prstTxWarp prst="textArchUp">
                <a:avLst>
                  <a:gd name="adj" fmla="val 10817531"/>
                </a:avLst>
              </a:prstTxWarp>
              <a:spAutoFit/>
            </a:bodyPr>
            <a:lstStyle/>
            <a:p>
              <a:pPr algn="ctr"/>
              <a:r>
                <a:rPr lang="en-US" sz="2400" dirty="0">
                  <a:ln w="0">
                    <a:noFill/>
                  </a:ln>
                </a:rPr>
                <a:t>3</a:t>
              </a:r>
              <a:r>
                <a:rPr lang="en-US" sz="2400" b="0" cap="none" spc="0" dirty="0">
                  <a:ln w="0">
                    <a:noFill/>
                  </a:ln>
                </a:rPr>
                <a:t>. Model</a:t>
              </a:r>
              <a:r>
                <a:rPr lang="en-US" sz="2400" b="0" cap="none" spc="0" dirty="0">
                  <a:ln w="0">
                    <a:noFill/>
                  </a:ln>
                  <a:effectLst>
                    <a:outerShdw blurRad="38100" dist="19050" dir="2700000" algn="tl" rotWithShape="0">
                      <a:schemeClr val="dk1">
                        <a:alpha val="40000"/>
                      </a:schemeClr>
                    </a:outerShdw>
                  </a:effectLst>
                </a:rPr>
                <a:t> vs ‘</a:t>
              </a:r>
              <a:r>
                <a:rPr lang="en-US" sz="2400" b="0" cap="none" spc="0" dirty="0">
                  <a:ln w="0">
                    <a:noFill/>
                  </a:ln>
                </a:rPr>
                <a:t>Process’</a:t>
              </a:r>
            </a:p>
          </p:txBody>
        </p:sp>
        <p:sp>
          <p:nvSpPr>
            <p:cNvPr id="12" name="Rectangle 11">
              <a:extLst>
                <a:ext uri="{FF2B5EF4-FFF2-40B4-BE49-F238E27FC236}">
                  <a16:creationId xmlns:a16="http://schemas.microsoft.com/office/drawing/2014/main" id="{A02410D8-8A2A-F9B8-2EC9-4B2489D2CDCB}"/>
                </a:ext>
              </a:extLst>
            </p:cNvPr>
            <p:cNvSpPr/>
            <p:nvPr/>
          </p:nvSpPr>
          <p:spPr>
            <a:xfrm>
              <a:off x="6824572" y="2061398"/>
              <a:ext cx="2139620" cy="1707192"/>
            </a:xfrm>
            <a:prstGeom prst="rect">
              <a:avLst/>
            </a:prstGeom>
            <a:noFill/>
          </p:spPr>
          <p:txBody>
            <a:bodyPr wrap="none" lIns="91440" tIns="45720" rIns="91440" bIns="45720">
              <a:prstTxWarp prst="textArchUp">
                <a:avLst/>
              </a:prstTxWarp>
              <a:spAutoFit/>
            </a:bodyPr>
            <a:lstStyle/>
            <a:p>
              <a:pPr algn="ctr"/>
              <a:r>
                <a:rPr lang="en-US" sz="2400" dirty="0">
                  <a:ln w="0"/>
                </a:rPr>
                <a:t>2</a:t>
              </a:r>
              <a:r>
                <a:rPr lang="en-US" sz="2400" b="0" cap="none" spc="0" dirty="0">
                  <a:ln w="0"/>
                </a:rPr>
                <a:t>. Irrelevant metrics</a:t>
              </a:r>
              <a:endParaRPr lang="en-GB" sz="2400" b="0" cap="none" spc="0" dirty="0">
                <a:ln w="0"/>
              </a:endParaRPr>
            </a:p>
          </p:txBody>
        </p:sp>
        <p:sp>
          <p:nvSpPr>
            <p:cNvPr id="13" name="Rectangle 12">
              <a:extLst>
                <a:ext uri="{FF2B5EF4-FFF2-40B4-BE49-F238E27FC236}">
                  <a16:creationId xmlns:a16="http://schemas.microsoft.com/office/drawing/2014/main" id="{8EF9950D-A0FE-6F05-F80D-C38F66A13055}"/>
                </a:ext>
              </a:extLst>
            </p:cNvPr>
            <p:cNvSpPr/>
            <p:nvPr/>
          </p:nvSpPr>
          <p:spPr>
            <a:xfrm>
              <a:off x="6248400" y="1194010"/>
              <a:ext cx="3269691" cy="1906291"/>
            </a:xfrm>
            <a:prstGeom prst="rect">
              <a:avLst/>
            </a:prstGeom>
            <a:noFill/>
          </p:spPr>
          <p:txBody>
            <a:bodyPr wrap="none" lIns="91440" tIns="45720" rIns="91440" bIns="45720">
              <a:prstTxWarp prst="textArchUp">
                <a:avLst/>
              </a:prstTxWarp>
              <a:spAutoFit/>
            </a:bodyPr>
            <a:lstStyle/>
            <a:p>
              <a:pPr algn="ctr"/>
              <a:r>
                <a:rPr lang="en-US" sz="2400" b="0" cap="none" spc="0" dirty="0">
                  <a:ln w="0"/>
                </a:rPr>
                <a:t>4. Tech Push vs Science Pull</a:t>
              </a:r>
            </a:p>
          </p:txBody>
        </p:sp>
        <p:sp>
          <p:nvSpPr>
            <p:cNvPr id="14" name="Rectangle 13">
              <a:extLst>
                <a:ext uri="{FF2B5EF4-FFF2-40B4-BE49-F238E27FC236}">
                  <a16:creationId xmlns:a16="http://schemas.microsoft.com/office/drawing/2014/main" id="{AC4FF83F-8952-63CD-A451-22931A4AFDAD}"/>
                </a:ext>
              </a:extLst>
            </p:cNvPr>
            <p:cNvSpPr/>
            <p:nvPr/>
          </p:nvSpPr>
          <p:spPr>
            <a:xfrm rot="239603">
              <a:off x="6096561" y="751352"/>
              <a:ext cx="3741076" cy="2412088"/>
            </a:xfrm>
            <a:prstGeom prst="rect">
              <a:avLst/>
            </a:prstGeom>
            <a:noFill/>
          </p:spPr>
          <p:txBody>
            <a:bodyPr wrap="none" lIns="91440" tIns="45720" rIns="91440" bIns="45720">
              <a:prstTxWarp prst="textArchUp">
                <a:avLst/>
              </a:prstTxWarp>
              <a:spAutoFit/>
            </a:bodyPr>
            <a:lstStyle/>
            <a:p>
              <a:pPr algn="ctr"/>
              <a:r>
                <a:rPr lang="en-US" sz="2400" b="0" cap="none" spc="0" dirty="0">
                  <a:ln w="0"/>
                </a:rPr>
                <a:t>5. It’s Always The Incentives</a:t>
              </a:r>
            </a:p>
          </p:txBody>
        </p:sp>
        <p:sp>
          <p:nvSpPr>
            <p:cNvPr id="15" name="Oval 14">
              <a:extLst>
                <a:ext uri="{FF2B5EF4-FFF2-40B4-BE49-F238E27FC236}">
                  <a16:creationId xmlns:a16="http://schemas.microsoft.com/office/drawing/2014/main" id="{404C0621-F281-606B-F373-A86217E2A2EE}"/>
                </a:ext>
              </a:extLst>
            </p:cNvPr>
            <p:cNvSpPr/>
            <p:nvPr/>
          </p:nvSpPr>
          <p:spPr bwMode="auto">
            <a:xfrm>
              <a:off x="4969330" y="506136"/>
              <a:ext cx="5829300" cy="5893814"/>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bg1"/>
                </a:solidFill>
                <a:effectLst/>
                <a:latin typeface="Minion"/>
              </a:endParaRPr>
            </a:p>
          </p:txBody>
        </p:sp>
        <p:sp>
          <p:nvSpPr>
            <p:cNvPr id="16" name="Rectangle 15">
              <a:extLst>
                <a:ext uri="{FF2B5EF4-FFF2-40B4-BE49-F238E27FC236}">
                  <a16:creationId xmlns:a16="http://schemas.microsoft.com/office/drawing/2014/main" id="{3DCF312B-D6BE-9238-289A-DB96D1CFA93B}"/>
                </a:ext>
              </a:extLst>
            </p:cNvPr>
            <p:cNvSpPr/>
            <p:nvPr/>
          </p:nvSpPr>
          <p:spPr>
            <a:xfrm>
              <a:off x="5875150" y="303944"/>
              <a:ext cx="4096577" cy="2374122"/>
            </a:xfrm>
            <a:prstGeom prst="rect">
              <a:avLst/>
            </a:prstGeom>
            <a:noFill/>
          </p:spPr>
          <p:txBody>
            <a:bodyPr wrap="none" lIns="91440" tIns="45720" rIns="91440" bIns="45720">
              <a:prstTxWarp prst="textArchUp">
                <a:avLst>
                  <a:gd name="adj" fmla="val 10757174"/>
                </a:avLst>
              </a:prstTxWarp>
              <a:spAutoFit/>
            </a:bodyPr>
            <a:lstStyle/>
            <a:p>
              <a:pPr algn="ctr"/>
              <a:r>
                <a:rPr lang="en-US" sz="2400" b="0" cap="none" spc="0" dirty="0">
                  <a:ln w="0"/>
                </a:rPr>
                <a:t>6. Current Trends in Society</a:t>
              </a:r>
            </a:p>
          </p:txBody>
        </p:sp>
        <p:sp>
          <p:nvSpPr>
            <p:cNvPr id="17" name="Rectangle 16">
              <a:extLst>
                <a:ext uri="{FF2B5EF4-FFF2-40B4-BE49-F238E27FC236}">
                  <a16:creationId xmlns:a16="http://schemas.microsoft.com/office/drawing/2014/main" id="{8E077866-095F-7959-CE04-D70055BE7903}"/>
                </a:ext>
              </a:extLst>
            </p:cNvPr>
            <p:cNvSpPr/>
            <p:nvPr/>
          </p:nvSpPr>
          <p:spPr>
            <a:xfrm>
              <a:off x="6968122" y="2547179"/>
              <a:ext cx="1956275" cy="2286000"/>
            </a:xfrm>
            <a:prstGeom prst="rect">
              <a:avLst/>
            </a:prstGeom>
            <a:noFill/>
          </p:spPr>
          <p:txBody>
            <a:bodyPr wrap="none" lIns="91440" tIns="45720" rIns="91440" bIns="45720">
              <a:prstTxWarp prst="textArchUp">
                <a:avLst/>
              </a:prstTxWarp>
              <a:spAutoFit/>
            </a:bodyPr>
            <a:lstStyle/>
            <a:p>
              <a:pPr algn="ctr"/>
              <a:r>
                <a:rPr lang="en-US" sz="2400" b="0" cap="none" spc="0" dirty="0">
                  <a:ln w="0"/>
                  <a:effectLst>
                    <a:outerShdw blurRad="38100" dist="19050" dir="2700000" algn="tl" rotWithShape="0">
                      <a:schemeClr val="dk1">
                        <a:alpha val="40000"/>
                      </a:schemeClr>
                    </a:outerShdw>
                  </a:effectLst>
                </a:rPr>
                <a:t>1. Biological data</a:t>
              </a:r>
            </a:p>
          </p:txBody>
        </p:sp>
        <p:sp>
          <p:nvSpPr>
            <p:cNvPr id="18" name="Oval 17">
              <a:extLst>
                <a:ext uri="{FF2B5EF4-FFF2-40B4-BE49-F238E27FC236}">
                  <a16:creationId xmlns:a16="http://schemas.microsoft.com/office/drawing/2014/main" id="{72B2A5B5-3862-F497-5C77-DB9712725D6D}"/>
                </a:ext>
              </a:extLst>
            </p:cNvPr>
            <p:cNvSpPr/>
            <p:nvPr/>
          </p:nvSpPr>
          <p:spPr bwMode="auto">
            <a:xfrm>
              <a:off x="4572000" y="38100"/>
              <a:ext cx="6702879" cy="6781800"/>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bg1"/>
                </a:solidFill>
                <a:effectLst/>
                <a:latin typeface="Minion"/>
              </a:endParaRPr>
            </a:p>
          </p:txBody>
        </p:sp>
        <p:sp>
          <p:nvSpPr>
            <p:cNvPr id="19" name="Arrow: Right 18">
              <a:extLst>
                <a:ext uri="{FF2B5EF4-FFF2-40B4-BE49-F238E27FC236}">
                  <a16:creationId xmlns:a16="http://schemas.microsoft.com/office/drawing/2014/main" id="{C010E9EA-22C1-A9F2-EB40-387AC143BC5C}"/>
                </a:ext>
              </a:extLst>
            </p:cNvPr>
            <p:cNvSpPr/>
            <p:nvPr/>
          </p:nvSpPr>
          <p:spPr bwMode="auto">
            <a:xfrm rot="8953060">
              <a:off x="8641812" y="2652540"/>
              <a:ext cx="2432960" cy="389382"/>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20" name="Arrow: Right 19">
              <a:extLst>
                <a:ext uri="{FF2B5EF4-FFF2-40B4-BE49-F238E27FC236}">
                  <a16:creationId xmlns:a16="http://schemas.microsoft.com/office/drawing/2014/main" id="{B43F49FA-26AB-71FA-5763-29338EB49B46}"/>
                </a:ext>
              </a:extLst>
            </p:cNvPr>
            <p:cNvSpPr/>
            <p:nvPr/>
          </p:nvSpPr>
          <p:spPr bwMode="auto">
            <a:xfrm rot="2153767">
              <a:off x="4806848" y="2592919"/>
              <a:ext cx="2432960" cy="389382"/>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grpSp>
    </p:spTree>
    <p:extLst>
      <p:ext uri="{BB962C8B-B14F-4D97-AF65-F5344CB8AC3E}">
        <p14:creationId xmlns:p14="http://schemas.microsoft.com/office/powerpoint/2010/main" val="1966254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26B3-EC27-1387-CBC4-B92D39EC21F4}"/>
              </a:ext>
            </a:extLst>
          </p:cNvPr>
          <p:cNvSpPr>
            <a:spLocks noGrp="1"/>
          </p:cNvSpPr>
          <p:nvPr>
            <p:ph type="title"/>
          </p:nvPr>
        </p:nvSpPr>
        <p:spPr>
          <a:xfrm>
            <a:off x="672042" y="152400"/>
            <a:ext cx="10847916" cy="633413"/>
          </a:xfrm>
        </p:spPr>
        <p:txBody>
          <a:bodyPr/>
          <a:lstStyle/>
          <a:p>
            <a:r>
              <a:rPr lang="en-US" dirty="0"/>
              <a:t>Is there a space outside those circles? Yes:</a:t>
            </a:r>
            <a:endParaRPr lang="en-GB" dirty="0"/>
          </a:p>
        </p:txBody>
      </p:sp>
      <p:sp>
        <p:nvSpPr>
          <p:cNvPr id="3" name="Content Placeholder 2">
            <a:extLst>
              <a:ext uri="{FF2B5EF4-FFF2-40B4-BE49-F238E27FC236}">
                <a16:creationId xmlns:a16="http://schemas.microsoft.com/office/drawing/2014/main" id="{1F298D26-755C-F358-5D99-B8E9B558DFFC}"/>
              </a:ext>
            </a:extLst>
          </p:cNvPr>
          <p:cNvSpPr>
            <a:spLocks noGrp="1"/>
          </p:cNvSpPr>
          <p:nvPr>
            <p:ph idx="1"/>
          </p:nvPr>
        </p:nvSpPr>
        <p:spPr>
          <a:xfrm>
            <a:off x="360123" y="1066800"/>
            <a:ext cx="11811000" cy="5029200"/>
          </a:xfrm>
        </p:spPr>
        <p:txBody>
          <a:bodyPr/>
          <a:lstStyle/>
          <a:p>
            <a:r>
              <a:rPr lang="en-US" sz="2400" dirty="0"/>
              <a:t>Generally where </a:t>
            </a:r>
            <a:r>
              <a:rPr lang="en-US" sz="2400" i="1" dirty="0"/>
              <a:t>use case, data, methods, and tool/process are aligned:</a:t>
            </a:r>
          </a:p>
          <a:p>
            <a:endParaRPr lang="en-US" sz="2400" dirty="0"/>
          </a:p>
          <a:p>
            <a:pPr marL="914400" lvl="1" indent="-457200">
              <a:buFont typeface="+mj-lt"/>
              <a:buAutoNum type="arabicPeriod"/>
            </a:pPr>
            <a:r>
              <a:rPr lang="en-US" sz="2400" dirty="0"/>
              <a:t>Ligand discovery (virtual screening) / ligand-target prioritization</a:t>
            </a:r>
          </a:p>
          <a:p>
            <a:pPr marL="914400" lvl="1" indent="-457200">
              <a:buFont typeface="+mj-lt"/>
              <a:buAutoNum type="arabicPeriod"/>
            </a:pPr>
            <a:r>
              <a:rPr lang="en-US" sz="2400" dirty="0"/>
              <a:t>PK-based compound </a:t>
            </a:r>
            <a:r>
              <a:rPr lang="en-US" sz="2400" i="1" dirty="0"/>
              <a:t>deselection</a:t>
            </a:r>
            <a:endParaRPr lang="en-US" sz="2400" dirty="0"/>
          </a:p>
          <a:p>
            <a:pPr marL="914400" lvl="1" indent="-457200">
              <a:buFont typeface="+mj-lt"/>
              <a:buAutoNum type="arabicPeriod"/>
            </a:pPr>
            <a:r>
              <a:rPr lang="en-US" sz="2400" dirty="0"/>
              <a:t>Transcriptomics-based cellular reprogramming</a:t>
            </a:r>
          </a:p>
          <a:p>
            <a:pPr marL="457200" lvl="1" indent="0">
              <a:buNone/>
            </a:pPr>
            <a:r>
              <a:rPr lang="en-US" sz="2400"/>
              <a:t>4. … </a:t>
            </a:r>
            <a:r>
              <a:rPr lang="en-US" sz="2400" dirty="0"/>
              <a:t>where is this space for imaging readouts?</a:t>
            </a:r>
          </a:p>
          <a:p>
            <a:pPr lvl="1"/>
            <a:endParaRPr lang="en-US" sz="2400" dirty="0"/>
          </a:p>
        </p:txBody>
      </p:sp>
    </p:spTree>
    <p:extLst>
      <p:ext uri="{BB962C8B-B14F-4D97-AF65-F5344CB8AC3E}">
        <p14:creationId xmlns:p14="http://schemas.microsoft.com/office/powerpoint/2010/main" val="2319102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9669C-D903-6B44-8901-D17673B15EAA}"/>
              </a:ext>
            </a:extLst>
          </p:cNvPr>
          <p:cNvSpPr>
            <a:spLocks noGrp="1"/>
          </p:cNvSpPr>
          <p:nvPr>
            <p:ph type="title"/>
          </p:nvPr>
        </p:nvSpPr>
        <p:spPr>
          <a:xfrm>
            <a:off x="609600" y="187960"/>
            <a:ext cx="10847916" cy="633413"/>
          </a:xfrm>
        </p:spPr>
        <p:txBody>
          <a:bodyPr/>
          <a:lstStyle/>
          <a:p>
            <a:r>
              <a:rPr lang="en-US" dirty="0"/>
              <a:t>1. Binder Design (both small mols and biologics)</a:t>
            </a:r>
            <a:endParaRPr lang="en-GB" dirty="0"/>
          </a:p>
        </p:txBody>
      </p:sp>
      <p:sp>
        <p:nvSpPr>
          <p:cNvPr id="3" name="Content Placeholder 2">
            <a:extLst>
              <a:ext uri="{FF2B5EF4-FFF2-40B4-BE49-F238E27FC236}">
                <a16:creationId xmlns:a16="http://schemas.microsoft.com/office/drawing/2014/main" id="{1A786BE3-0F6D-7E84-17AB-C50AE4352A1F}"/>
              </a:ext>
            </a:extLst>
          </p:cNvPr>
          <p:cNvSpPr>
            <a:spLocks noGrp="1"/>
          </p:cNvSpPr>
          <p:nvPr>
            <p:ph idx="1"/>
          </p:nvPr>
        </p:nvSpPr>
        <p:spPr>
          <a:xfrm>
            <a:off x="35560" y="1066800"/>
            <a:ext cx="6385982" cy="4267200"/>
          </a:xfrm>
        </p:spPr>
        <p:txBody>
          <a:bodyPr/>
          <a:lstStyle/>
          <a:p>
            <a:r>
              <a:rPr lang="en-US" sz="2800" dirty="0"/>
              <a:t>Ligand-based models, structure-based models: Docking, Molecular Dynamics (MD), Free Energy Perturbation (FEP), Co-folding, </a:t>
            </a:r>
            <a:r>
              <a:rPr lang="en-US" sz="2800" dirty="0" err="1"/>
              <a:t>etc</a:t>
            </a:r>
            <a:r>
              <a:rPr lang="en-US" sz="2800" dirty="0"/>
              <a:t>…</a:t>
            </a:r>
          </a:p>
          <a:p>
            <a:r>
              <a:rPr lang="en-GB" sz="2800" b="1" dirty="0"/>
              <a:t>Binding is a physics-based process</a:t>
            </a:r>
          </a:p>
          <a:p>
            <a:r>
              <a:rPr lang="en-GB" sz="2800" dirty="0"/>
              <a:t>We can model it ‘reasonably’ well (except e.g. water entropy)</a:t>
            </a:r>
          </a:p>
          <a:p>
            <a:r>
              <a:rPr lang="en-GB" sz="2800" dirty="0"/>
              <a:t>Problem: Translation to functional efficacy</a:t>
            </a:r>
          </a:p>
          <a:p>
            <a:endParaRPr lang="en-US" sz="2800" dirty="0"/>
          </a:p>
          <a:p>
            <a:pPr marL="0" indent="0">
              <a:buNone/>
            </a:pPr>
            <a:endParaRPr lang="en-GB" sz="2800" dirty="0"/>
          </a:p>
        </p:txBody>
      </p:sp>
      <p:pic>
        <p:nvPicPr>
          <p:cNvPr id="5" name="Picture 4" descr="A screenshot of a computer&#10;&#10;Description automatically generated">
            <a:extLst>
              <a:ext uri="{FF2B5EF4-FFF2-40B4-BE49-F238E27FC236}">
                <a16:creationId xmlns:a16="http://schemas.microsoft.com/office/drawing/2014/main" id="{7CD7527D-F382-552A-77D5-4C075921FEFD}"/>
              </a:ext>
            </a:extLst>
          </p:cNvPr>
          <p:cNvPicPr>
            <a:picLocks noChangeAspect="1"/>
          </p:cNvPicPr>
          <p:nvPr/>
        </p:nvPicPr>
        <p:blipFill>
          <a:blip r:embed="rId2"/>
          <a:stretch>
            <a:fillRect/>
          </a:stretch>
        </p:blipFill>
        <p:spPr>
          <a:xfrm>
            <a:off x="6421542" y="1524000"/>
            <a:ext cx="5403573" cy="3188503"/>
          </a:xfrm>
          <a:prstGeom prst="rect">
            <a:avLst/>
          </a:prstGeom>
          <a:solidFill>
            <a:schemeClr val="bg1"/>
          </a:solidFill>
        </p:spPr>
      </p:pic>
      <p:sp>
        <p:nvSpPr>
          <p:cNvPr id="6" name="TextBox 5">
            <a:extLst>
              <a:ext uri="{FF2B5EF4-FFF2-40B4-BE49-F238E27FC236}">
                <a16:creationId xmlns:a16="http://schemas.microsoft.com/office/drawing/2014/main" id="{913D73F0-263F-E3C6-41C7-65FFC6214DD3}"/>
              </a:ext>
            </a:extLst>
          </p:cNvPr>
          <p:cNvSpPr txBox="1"/>
          <p:nvPr/>
        </p:nvSpPr>
        <p:spPr>
          <a:xfrm>
            <a:off x="364834" y="5317817"/>
            <a:ext cx="11337447" cy="954107"/>
          </a:xfrm>
          <a:prstGeom prst="rect">
            <a:avLst/>
          </a:prstGeom>
          <a:noFill/>
        </p:spPr>
        <p:txBody>
          <a:bodyPr wrap="square" rtlCol="0">
            <a:spAutoFit/>
          </a:bodyPr>
          <a:lstStyle/>
          <a:p>
            <a:r>
              <a:rPr lang="en-GB" sz="2800" dirty="0">
                <a:latin typeface="+mj-lt"/>
              </a:rPr>
              <a:t>Why does it ‘work’? Reasonable ‘ground truth’ (binding energy), sufficient number of data points, fast reward loops for verification  </a:t>
            </a:r>
          </a:p>
        </p:txBody>
      </p:sp>
    </p:spTree>
    <p:extLst>
      <p:ext uri="{BB962C8B-B14F-4D97-AF65-F5344CB8AC3E}">
        <p14:creationId xmlns:p14="http://schemas.microsoft.com/office/powerpoint/2010/main" val="3977438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A319E-B389-308F-8F90-A09D03197538}"/>
              </a:ext>
            </a:extLst>
          </p:cNvPr>
          <p:cNvSpPr>
            <a:spLocks noGrp="1"/>
          </p:cNvSpPr>
          <p:nvPr>
            <p:ph type="title"/>
          </p:nvPr>
        </p:nvSpPr>
        <p:spPr>
          <a:xfrm>
            <a:off x="228954" y="149373"/>
            <a:ext cx="10847916" cy="633413"/>
          </a:xfrm>
        </p:spPr>
        <p:txBody>
          <a:bodyPr/>
          <a:lstStyle/>
          <a:p>
            <a:r>
              <a:rPr lang="en-GB" dirty="0"/>
              <a:t>Current ‘AI Disconnect’ – e.g.</a:t>
            </a:r>
          </a:p>
        </p:txBody>
      </p:sp>
      <p:sp>
        <p:nvSpPr>
          <p:cNvPr id="3" name="Content Placeholder 2">
            <a:extLst>
              <a:ext uri="{FF2B5EF4-FFF2-40B4-BE49-F238E27FC236}">
                <a16:creationId xmlns:a16="http://schemas.microsoft.com/office/drawing/2014/main" id="{411005CD-74D8-5368-19ED-610622060806}"/>
              </a:ext>
            </a:extLst>
          </p:cNvPr>
          <p:cNvSpPr>
            <a:spLocks noGrp="1"/>
          </p:cNvSpPr>
          <p:nvPr>
            <p:ph idx="1"/>
          </p:nvPr>
        </p:nvSpPr>
        <p:spPr>
          <a:xfrm>
            <a:off x="159836" y="981074"/>
            <a:ext cx="5014382" cy="5662611"/>
          </a:xfrm>
        </p:spPr>
        <p:txBody>
          <a:bodyPr/>
          <a:lstStyle/>
          <a:p>
            <a:pPr marL="0" indent="0">
              <a:buNone/>
            </a:pPr>
            <a:r>
              <a:rPr lang="en-GB" sz="2900" dirty="0"/>
              <a:t>Investment in AI</a:t>
            </a:r>
          </a:p>
          <a:p>
            <a:pPr marL="0" indent="0">
              <a:buNone/>
            </a:pPr>
            <a:endParaRPr lang="en-GB" sz="2900" dirty="0"/>
          </a:p>
          <a:p>
            <a:endParaRPr lang="en-GB" sz="2900" dirty="0"/>
          </a:p>
          <a:p>
            <a:endParaRPr lang="en-GB" sz="2900" dirty="0"/>
          </a:p>
          <a:p>
            <a:endParaRPr lang="en-GB" sz="2900" dirty="0"/>
          </a:p>
          <a:p>
            <a:pPr marL="0" indent="0">
              <a:buNone/>
            </a:pPr>
            <a:endParaRPr lang="en-GB" sz="2900" dirty="0"/>
          </a:p>
          <a:p>
            <a:pPr marL="0" indent="0">
              <a:buNone/>
            </a:pPr>
            <a:r>
              <a:rPr lang="en-GB" sz="2900" dirty="0"/>
              <a:t>Claims of Co-Scientist, ‘tech push’ (even before ‘AI’)</a:t>
            </a:r>
          </a:p>
        </p:txBody>
      </p:sp>
      <p:sp>
        <p:nvSpPr>
          <p:cNvPr id="4" name="Content Placeholder 2">
            <a:extLst>
              <a:ext uri="{FF2B5EF4-FFF2-40B4-BE49-F238E27FC236}">
                <a16:creationId xmlns:a16="http://schemas.microsoft.com/office/drawing/2014/main" id="{738364E8-7AFE-71C8-16D9-B12690F620C2}"/>
              </a:ext>
            </a:extLst>
          </p:cNvPr>
          <p:cNvSpPr txBox="1">
            <a:spLocks/>
          </p:cNvSpPr>
          <p:nvPr/>
        </p:nvSpPr>
        <p:spPr bwMode="auto">
          <a:xfrm>
            <a:off x="6126480" y="914400"/>
            <a:ext cx="271272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ts val="6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600">
                <a:solidFill>
                  <a:schemeClr val="bg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sz="2800" kern="0" dirty="0"/>
              <a:t>Marginal impact on productivity, e.g. Bank of Korea estimates ~1% impact on productivity due to AI</a:t>
            </a:r>
          </a:p>
          <a:p>
            <a:pPr marL="0" indent="0">
              <a:buNone/>
            </a:pPr>
            <a:endParaRPr lang="en-GB" sz="2800" kern="0" dirty="0"/>
          </a:p>
          <a:p>
            <a:pPr marL="0" indent="0">
              <a:buNone/>
            </a:pPr>
            <a:r>
              <a:rPr lang="en-GB" sz="2800" kern="0" dirty="0" err="1"/>
              <a:t>Eroom’s</a:t>
            </a:r>
            <a:r>
              <a:rPr lang="en-GB" sz="2800" kern="0" dirty="0"/>
              <a:t> Law</a:t>
            </a:r>
          </a:p>
          <a:p>
            <a:pPr marL="0" indent="0">
              <a:buNone/>
            </a:pPr>
            <a:r>
              <a:rPr lang="en-GB" sz="2800" kern="0" dirty="0"/>
              <a:t>in drug discovery (inverse of Moore’s Law)</a:t>
            </a:r>
          </a:p>
        </p:txBody>
      </p:sp>
      <p:pic>
        <p:nvPicPr>
          <p:cNvPr id="6" name="Picture 5">
            <a:extLst>
              <a:ext uri="{FF2B5EF4-FFF2-40B4-BE49-F238E27FC236}">
                <a16:creationId xmlns:a16="http://schemas.microsoft.com/office/drawing/2014/main" id="{DCD4EB6D-DB0E-4765-EB4E-05A3B295B1F3}"/>
              </a:ext>
            </a:extLst>
          </p:cNvPr>
          <p:cNvPicPr>
            <a:picLocks noChangeAspect="1"/>
          </p:cNvPicPr>
          <p:nvPr/>
        </p:nvPicPr>
        <p:blipFill>
          <a:blip r:embed="rId2"/>
          <a:stretch>
            <a:fillRect/>
          </a:stretch>
        </p:blipFill>
        <p:spPr>
          <a:xfrm>
            <a:off x="8160702" y="78388"/>
            <a:ext cx="3791458" cy="904220"/>
          </a:xfrm>
          <a:prstGeom prst="rect">
            <a:avLst/>
          </a:prstGeom>
        </p:spPr>
      </p:pic>
      <p:pic>
        <p:nvPicPr>
          <p:cNvPr id="9" name="Picture 8">
            <a:extLst>
              <a:ext uri="{FF2B5EF4-FFF2-40B4-BE49-F238E27FC236}">
                <a16:creationId xmlns:a16="http://schemas.microsoft.com/office/drawing/2014/main" id="{84507FC5-536F-6971-CA36-0EDE8E9BE19F}"/>
              </a:ext>
            </a:extLst>
          </p:cNvPr>
          <p:cNvPicPr>
            <a:picLocks noChangeAspect="1"/>
          </p:cNvPicPr>
          <p:nvPr/>
        </p:nvPicPr>
        <p:blipFill>
          <a:blip r:embed="rId3"/>
          <a:stretch>
            <a:fillRect/>
          </a:stretch>
        </p:blipFill>
        <p:spPr>
          <a:xfrm>
            <a:off x="9043817" y="1134112"/>
            <a:ext cx="2908343" cy="3383494"/>
          </a:xfrm>
          <a:prstGeom prst="rect">
            <a:avLst/>
          </a:prstGeom>
        </p:spPr>
      </p:pic>
      <p:pic>
        <p:nvPicPr>
          <p:cNvPr id="5" name="Picture 4" descr="Accelerating scientific breakthroughs with an AI co-scientist">
            <a:extLst>
              <a:ext uri="{FF2B5EF4-FFF2-40B4-BE49-F238E27FC236}">
                <a16:creationId xmlns:a16="http://schemas.microsoft.com/office/drawing/2014/main" id="{4ADB9944-B3DF-58F7-2427-5D6D07DD6EDE}"/>
              </a:ext>
            </a:extLst>
          </p:cNvPr>
          <p:cNvPicPr>
            <a:picLocks noChangeAspect="1"/>
          </p:cNvPicPr>
          <p:nvPr/>
        </p:nvPicPr>
        <p:blipFill>
          <a:blip r:embed="rId4"/>
          <a:stretch>
            <a:fillRect/>
          </a:stretch>
        </p:blipFill>
        <p:spPr>
          <a:xfrm>
            <a:off x="381000" y="4849028"/>
            <a:ext cx="4841240" cy="1897766"/>
          </a:xfrm>
          <a:prstGeom prst="rect">
            <a:avLst/>
          </a:prstGeom>
        </p:spPr>
      </p:pic>
      <p:pic>
        <p:nvPicPr>
          <p:cNvPr id="8" name="Picture 7" descr="http://Moore's%20Law%20vs%20Eroom's%20Law">
            <a:extLst>
              <a:ext uri="{FF2B5EF4-FFF2-40B4-BE49-F238E27FC236}">
                <a16:creationId xmlns:a16="http://schemas.microsoft.com/office/drawing/2014/main" id="{B2ECECEB-EA3B-9271-0009-C128CB546856}"/>
              </a:ext>
            </a:extLst>
          </p:cNvPr>
          <p:cNvPicPr>
            <a:picLocks noChangeAspect="1"/>
          </p:cNvPicPr>
          <p:nvPr/>
        </p:nvPicPr>
        <p:blipFill>
          <a:blip r:embed="rId5"/>
          <a:stretch>
            <a:fillRect/>
          </a:stretch>
        </p:blipFill>
        <p:spPr>
          <a:xfrm>
            <a:off x="8506237" y="4658950"/>
            <a:ext cx="3550131" cy="2087844"/>
          </a:xfrm>
          <a:prstGeom prst="rect">
            <a:avLst/>
          </a:prstGeom>
        </p:spPr>
      </p:pic>
      <p:pic>
        <p:nvPicPr>
          <p:cNvPr id="12" name="Picture 11" descr="The largest investment booms in history - by Michael Magoon">
            <a:extLst>
              <a:ext uri="{FF2B5EF4-FFF2-40B4-BE49-F238E27FC236}">
                <a16:creationId xmlns:a16="http://schemas.microsoft.com/office/drawing/2014/main" id="{81EDF4B8-709E-EBC3-9876-37A7F47BB049}"/>
              </a:ext>
            </a:extLst>
          </p:cNvPr>
          <p:cNvPicPr>
            <a:picLocks noChangeAspect="1"/>
          </p:cNvPicPr>
          <p:nvPr/>
        </p:nvPicPr>
        <p:blipFill>
          <a:blip r:embed="rId6"/>
          <a:stretch>
            <a:fillRect/>
          </a:stretch>
        </p:blipFill>
        <p:spPr>
          <a:xfrm>
            <a:off x="457200" y="1413102"/>
            <a:ext cx="4765040" cy="2595277"/>
          </a:xfrm>
          <a:prstGeom prst="rect">
            <a:avLst/>
          </a:prstGeom>
        </p:spPr>
      </p:pic>
    </p:spTree>
    <p:extLst>
      <p:ext uri="{BB962C8B-B14F-4D97-AF65-F5344CB8AC3E}">
        <p14:creationId xmlns:p14="http://schemas.microsoft.com/office/powerpoint/2010/main" val="1763289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40E-148D-D483-8E08-EA4A613EDABC}"/>
              </a:ext>
            </a:extLst>
          </p:cNvPr>
          <p:cNvSpPr>
            <a:spLocks noGrp="1"/>
          </p:cNvSpPr>
          <p:nvPr>
            <p:ph type="title"/>
          </p:nvPr>
        </p:nvSpPr>
        <p:spPr>
          <a:xfrm>
            <a:off x="339740" y="306181"/>
            <a:ext cx="12020332" cy="633413"/>
          </a:xfrm>
        </p:spPr>
        <p:txBody>
          <a:bodyPr/>
          <a:lstStyle/>
          <a:p>
            <a:r>
              <a:rPr lang="en-GB" sz="3400" dirty="0"/>
              <a:t>2. Using PK models for compound optimization</a:t>
            </a:r>
          </a:p>
        </p:txBody>
      </p:sp>
      <p:pic>
        <p:nvPicPr>
          <p:cNvPr id="7" name="Picture 6">
            <a:extLst>
              <a:ext uri="{FF2B5EF4-FFF2-40B4-BE49-F238E27FC236}">
                <a16:creationId xmlns:a16="http://schemas.microsoft.com/office/drawing/2014/main" id="{F849AF63-9E9B-778A-521B-401E40FCB57C}"/>
              </a:ext>
            </a:extLst>
          </p:cNvPr>
          <p:cNvPicPr>
            <a:picLocks noChangeAspect="1"/>
          </p:cNvPicPr>
          <p:nvPr/>
        </p:nvPicPr>
        <p:blipFill>
          <a:blip r:embed="rId2"/>
          <a:stretch>
            <a:fillRect/>
          </a:stretch>
        </p:blipFill>
        <p:spPr>
          <a:xfrm>
            <a:off x="7417590" y="2807207"/>
            <a:ext cx="4357722" cy="1447214"/>
          </a:xfrm>
          <a:prstGeom prst="rect">
            <a:avLst/>
          </a:prstGeom>
        </p:spPr>
      </p:pic>
      <p:pic>
        <p:nvPicPr>
          <p:cNvPr id="9" name="Picture 8">
            <a:extLst>
              <a:ext uri="{FF2B5EF4-FFF2-40B4-BE49-F238E27FC236}">
                <a16:creationId xmlns:a16="http://schemas.microsoft.com/office/drawing/2014/main" id="{ABFAC268-0603-8A19-3C61-F6603D8C746E}"/>
              </a:ext>
            </a:extLst>
          </p:cNvPr>
          <p:cNvPicPr>
            <a:picLocks noChangeAspect="1"/>
          </p:cNvPicPr>
          <p:nvPr/>
        </p:nvPicPr>
        <p:blipFill>
          <a:blip r:embed="rId3"/>
          <a:stretch>
            <a:fillRect/>
          </a:stretch>
        </p:blipFill>
        <p:spPr>
          <a:xfrm>
            <a:off x="7598014" y="1009728"/>
            <a:ext cx="3996874" cy="1575086"/>
          </a:xfrm>
          <a:prstGeom prst="rect">
            <a:avLst/>
          </a:prstGeom>
        </p:spPr>
      </p:pic>
      <p:pic>
        <p:nvPicPr>
          <p:cNvPr id="4" name="Picture 3">
            <a:extLst>
              <a:ext uri="{FF2B5EF4-FFF2-40B4-BE49-F238E27FC236}">
                <a16:creationId xmlns:a16="http://schemas.microsoft.com/office/drawing/2014/main" id="{D00E529D-7A84-D8EC-3AF2-9758B768C692}"/>
              </a:ext>
            </a:extLst>
          </p:cNvPr>
          <p:cNvPicPr>
            <a:picLocks noChangeAspect="1"/>
          </p:cNvPicPr>
          <p:nvPr/>
        </p:nvPicPr>
        <p:blipFill>
          <a:blip r:embed="rId4"/>
          <a:stretch>
            <a:fillRect/>
          </a:stretch>
        </p:blipFill>
        <p:spPr>
          <a:xfrm>
            <a:off x="7467600" y="4481894"/>
            <a:ext cx="4328032" cy="1665541"/>
          </a:xfrm>
          <a:prstGeom prst="rect">
            <a:avLst/>
          </a:prstGeom>
        </p:spPr>
      </p:pic>
      <p:sp>
        <p:nvSpPr>
          <p:cNvPr id="5" name="Content Placeholder 2">
            <a:extLst>
              <a:ext uri="{FF2B5EF4-FFF2-40B4-BE49-F238E27FC236}">
                <a16:creationId xmlns:a16="http://schemas.microsoft.com/office/drawing/2014/main" id="{7FA4C07F-F8A4-8DD3-3E03-D420B9063E4C}"/>
              </a:ext>
            </a:extLst>
          </p:cNvPr>
          <p:cNvSpPr txBox="1">
            <a:spLocks/>
          </p:cNvSpPr>
          <p:nvPr/>
        </p:nvSpPr>
        <p:spPr bwMode="auto">
          <a:xfrm>
            <a:off x="228600" y="1143000"/>
            <a:ext cx="70866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ts val="6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600">
                <a:solidFill>
                  <a:schemeClr val="bg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600" b="1" kern="0" dirty="0"/>
              <a:t>Prediction of the </a:t>
            </a:r>
            <a:r>
              <a:rPr lang="en-US" sz="2600" b="1" i="1" kern="0" dirty="0"/>
              <a:t>relevant</a:t>
            </a:r>
            <a:r>
              <a:rPr lang="en-US" sz="2600" b="1" kern="0" dirty="0"/>
              <a:t> </a:t>
            </a:r>
            <a:r>
              <a:rPr lang="en-US" sz="2600" b="1" i="1" kern="0" dirty="0"/>
              <a:t>in vivo endpoint directly</a:t>
            </a:r>
            <a:r>
              <a:rPr lang="en-US" sz="2600" b="1" kern="0" dirty="0"/>
              <a:t> </a:t>
            </a:r>
            <a:r>
              <a:rPr lang="en-US" sz="2600" kern="0" dirty="0"/>
              <a:t>(not just prediction of proxy, e.g. microsomal stability; avoids ‘models of models’)</a:t>
            </a:r>
          </a:p>
          <a:p>
            <a:r>
              <a:rPr lang="en-US" sz="2600" kern="0" dirty="0"/>
              <a:t>‘Large enough’ set (1000s of compounds) from relatively homogenous experiments with CROs available</a:t>
            </a:r>
          </a:p>
          <a:p>
            <a:r>
              <a:rPr lang="en-US" sz="2600" kern="0" dirty="0"/>
              <a:t>No need to model quantitative PK properties precisely – many compounds, being approximately right in removing ‘worst’ compounds is already useful</a:t>
            </a:r>
          </a:p>
          <a:p>
            <a:r>
              <a:rPr lang="en-US" sz="2600" kern="0" dirty="0"/>
              <a:t>‘An approximate answer, </a:t>
            </a:r>
            <a:r>
              <a:rPr lang="en-US" sz="2600" i="1" kern="0" dirty="0"/>
              <a:t>to the right (in vivo relevant) question</a:t>
            </a:r>
            <a:r>
              <a:rPr lang="en-US" sz="2600" kern="0" dirty="0"/>
              <a:t>’</a:t>
            </a:r>
            <a:endParaRPr lang="en-GB" sz="2600" kern="0" dirty="0"/>
          </a:p>
        </p:txBody>
      </p:sp>
    </p:spTree>
    <p:extLst>
      <p:ext uri="{BB962C8B-B14F-4D97-AF65-F5344CB8AC3E}">
        <p14:creationId xmlns:p14="http://schemas.microsoft.com/office/powerpoint/2010/main" val="3526506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22117" y="304800"/>
            <a:ext cx="11672849" cy="633413"/>
          </a:xfrm>
        </p:spPr>
        <p:txBody>
          <a:bodyPr/>
          <a:lstStyle/>
          <a:p>
            <a:r>
              <a:rPr lang="en-US" sz="3200" dirty="0"/>
              <a:t>3. Gene expression-based compound selection, personalized medicine, and repurposing </a:t>
            </a:r>
            <a:endParaRPr lang="en-GB" altLang="en-US" sz="3000" dirty="0"/>
          </a:p>
        </p:txBody>
      </p:sp>
      <p:sp>
        <p:nvSpPr>
          <p:cNvPr id="39940" name="TextBox 1"/>
          <p:cNvSpPr txBox="1">
            <a:spLocks noChangeArrowheads="1"/>
          </p:cNvSpPr>
          <p:nvPr/>
        </p:nvSpPr>
        <p:spPr bwMode="auto">
          <a:xfrm>
            <a:off x="322116" y="1290221"/>
            <a:ext cx="69168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000">
                <a:solidFill>
                  <a:schemeClr val="bg1"/>
                </a:solidFill>
                <a:latin typeface="Minion" charset="0"/>
                <a:cs typeface="Arial" charset="0"/>
              </a:defRPr>
            </a:lvl1pPr>
            <a:lvl2pPr marL="742950" indent="-285750" eaLnBrk="0" hangingPunct="0">
              <a:defRPr sz="2000">
                <a:solidFill>
                  <a:schemeClr val="bg1"/>
                </a:solidFill>
                <a:latin typeface="Minion" charset="0"/>
                <a:cs typeface="Arial" charset="0"/>
              </a:defRPr>
            </a:lvl2pPr>
            <a:lvl3pPr marL="1143000" indent="-228600" eaLnBrk="0" hangingPunct="0">
              <a:defRPr sz="2000">
                <a:solidFill>
                  <a:schemeClr val="bg1"/>
                </a:solidFill>
                <a:latin typeface="Minion" charset="0"/>
                <a:cs typeface="Arial" charset="0"/>
              </a:defRPr>
            </a:lvl3pPr>
            <a:lvl4pPr marL="1600200" indent="-228600" eaLnBrk="0" hangingPunct="0">
              <a:defRPr sz="2000">
                <a:solidFill>
                  <a:schemeClr val="bg1"/>
                </a:solidFill>
                <a:latin typeface="Minion" charset="0"/>
                <a:cs typeface="Arial" charset="0"/>
              </a:defRPr>
            </a:lvl4pPr>
            <a:lvl5pPr marL="2057400" indent="-228600" eaLnBrk="0" hangingPunct="0">
              <a:defRPr sz="2000">
                <a:solidFill>
                  <a:schemeClr val="bg1"/>
                </a:solidFill>
                <a:latin typeface="Minion" charset="0"/>
                <a:cs typeface="Arial" charset="0"/>
              </a:defRPr>
            </a:lvl5pPr>
            <a:lvl6pPr marL="2514600" indent="-228600" eaLnBrk="0" fontAlgn="base" hangingPunct="0">
              <a:spcBef>
                <a:spcPct val="0"/>
              </a:spcBef>
              <a:spcAft>
                <a:spcPct val="0"/>
              </a:spcAft>
              <a:defRPr sz="2000">
                <a:solidFill>
                  <a:schemeClr val="bg1"/>
                </a:solidFill>
                <a:latin typeface="Minion" charset="0"/>
                <a:cs typeface="Arial" charset="0"/>
              </a:defRPr>
            </a:lvl6pPr>
            <a:lvl7pPr marL="2971800" indent="-228600" eaLnBrk="0" fontAlgn="base" hangingPunct="0">
              <a:spcBef>
                <a:spcPct val="0"/>
              </a:spcBef>
              <a:spcAft>
                <a:spcPct val="0"/>
              </a:spcAft>
              <a:defRPr sz="2000">
                <a:solidFill>
                  <a:schemeClr val="bg1"/>
                </a:solidFill>
                <a:latin typeface="Minion" charset="0"/>
                <a:cs typeface="Arial" charset="0"/>
              </a:defRPr>
            </a:lvl7pPr>
            <a:lvl8pPr marL="3429000" indent="-228600" eaLnBrk="0" fontAlgn="base" hangingPunct="0">
              <a:spcBef>
                <a:spcPct val="0"/>
              </a:spcBef>
              <a:spcAft>
                <a:spcPct val="0"/>
              </a:spcAft>
              <a:defRPr sz="2000">
                <a:solidFill>
                  <a:schemeClr val="bg1"/>
                </a:solidFill>
                <a:latin typeface="Minion" charset="0"/>
                <a:cs typeface="Arial" charset="0"/>
              </a:defRPr>
            </a:lvl8pPr>
            <a:lvl9pPr marL="3886200" indent="-228600" eaLnBrk="0" fontAlgn="base" hangingPunct="0">
              <a:spcBef>
                <a:spcPct val="0"/>
              </a:spcBef>
              <a:spcAft>
                <a:spcPct val="0"/>
              </a:spcAft>
              <a:defRPr sz="2000">
                <a:solidFill>
                  <a:schemeClr val="bg1"/>
                </a:solidFill>
                <a:latin typeface="Minion" charset="0"/>
                <a:cs typeface="Arial" charset="0"/>
              </a:defRPr>
            </a:lvl9pPr>
          </a:lstStyle>
          <a:p>
            <a:r>
              <a:rPr lang="en-US" sz="2400" dirty="0"/>
              <a:t>In vivo cellular reprogramming, ‘regenerating tissues’, </a:t>
            </a:r>
            <a:r>
              <a:rPr lang="en-US" sz="2400" dirty="0" err="1"/>
              <a:t>etc</a:t>
            </a:r>
            <a:r>
              <a:rPr lang="en-US" sz="2400" dirty="0"/>
              <a:t> </a:t>
            </a:r>
            <a:r>
              <a:rPr lang="en-US" sz="2400" dirty="0" err="1"/>
              <a:t>etc</a:t>
            </a:r>
            <a:endParaRPr lang="en-US" sz="2400" dirty="0"/>
          </a:p>
          <a:p>
            <a:endParaRPr lang="en-US" sz="2400" dirty="0"/>
          </a:p>
          <a:p>
            <a:r>
              <a:rPr lang="en-US" sz="2400" dirty="0"/>
              <a:t>Cellular differentiation/reprogramming is driven by changes in gene expression</a:t>
            </a:r>
          </a:p>
          <a:p>
            <a:r>
              <a:rPr lang="en-US" sz="2400" dirty="0"/>
              <a:t>This data, linking compounds to changes in gene expression, is available (Connectivity Map </a:t>
            </a:r>
            <a:r>
              <a:rPr lang="en-US" sz="2400" dirty="0" err="1"/>
              <a:t>etc</a:t>
            </a:r>
            <a:r>
              <a:rPr lang="en-US" sz="2400" dirty="0"/>
              <a:t>); hence compound-desired effect links are meaningful</a:t>
            </a:r>
          </a:p>
          <a:p>
            <a:endParaRPr lang="en-US" sz="2400" dirty="0"/>
          </a:p>
          <a:p>
            <a:pPr marL="0" indent="0">
              <a:buNone/>
            </a:pPr>
            <a:r>
              <a:rPr lang="en-US" sz="2400" i="1" dirty="0"/>
              <a:t>BUT</a:t>
            </a:r>
          </a:p>
          <a:p>
            <a:r>
              <a:rPr lang="en-US" sz="2400" dirty="0"/>
              <a:t>Cell lines, doses, time points are a bit of a ‘poke in the dark’</a:t>
            </a:r>
          </a:p>
          <a:p>
            <a:r>
              <a:rPr lang="en-US" sz="2400" i="1" dirty="0"/>
              <a:t>In vivo </a:t>
            </a:r>
            <a:r>
              <a:rPr lang="en-US" sz="2400" dirty="0"/>
              <a:t>translation to be determined</a:t>
            </a:r>
            <a:endParaRPr lang="en-US" sz="2400" i="1" dirty="0"/>
          </a:p>
          <a:p>
            <a:endParaRPr lang="en-GB" sz="2400" dirty="0"/>
          </a:p>
        </p:txBody>
      </p:sp>
      <p:pic>
        <p:nvPicPr>
          <p:cNvPr id="11269" name="Content Placeholder 3"/>
          <p:cNvPicPr>
            <a:picLocks noGrp="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7918101" y="1259741"/>
            <a:ext cx="4076865" cy="3013473"/>
          </a:xfrm>
        </p:spPr>
      </p:pic>
      <p:sp>
        <p:nvSpPr>
          <p:cNvPr id="2" name="Textfeld 1">
            <a:extLst>
              <a:ext uri="{FF2B5EF4-FFF2-40B4-BE49-F238E27FC236}">
                <a16:creationId xmlns:a16="http://schemas.microsoft.com/office/drawing/2014/main" id="{DDB8D49E-E791-4254-8EDB-53FBBB190992}"/>
              </a:ext>
            </a:extLst>
          </p:cNvPr>
          <p:cNvSpPr txBox="1"/>
          <p:nvPr/>
        </p:nvSpPr>
        <p:spPr>
          <a:xfrm>
            <a:off x="7620000" y="4303694"/>
            <a:ext cx="4876800" cy="1938992"/>
          </a:xfrm>
          <a:prstGeom prst="rect">
            <a:avLst/>
          </a:prstGeom>
          <a:noFill/>
        </p:spPr>
        <p:txBody>
          <a:bodyPr wrap="square" rtlCol="0">
            <a:spAutoFit/>
          </a:bodyPr>
          <a:lstStyle/>
          <a:p>
            <a:r>
              <a:rPr lang="en-GB" dirty="0"/>
              <a:t>Gene expression changes of person, diseased vs healthy, and compound (blue up, red down)</a:t>
            </a:r>
          </a:p>
          <a:p>
            <a:endParaRPr lang="en-GB" dirty="0"/>
          </a:p>
          <a:p>
            <a:r>
              <a:rPr lang="en-GB" dirty="0"/>
              <a:t>Compound c matches best (in this case), has opposite profile to disease</a:t>
            </a:r>
            <a:endParaRPr lang="de-DE" dirty="0"/>
          </a:p>
        </p:txBody>
      </p:sp>
    </p:spTree>
    <p:extLst>
      <p:ext uri="{BB962C8B-B14F-4D97-AF65-F5344CB8AC3E}">
        <p14:creationId xmlns:p14="http://schemas.microsoft.com/office/powerpoint/2010/main" val="2917111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CEAB-DA0E-C266-4CA6-10ECB8630DDE}"/>
              </a:ext>
            </a:extLst>
          </p:cNvPr>
          <p:cNvSpPr>
            <a:spLocks noGrp="1"/>
          </p:cNvSpPr>
          <p:nvPr>
            <p:ph type="title"/>
          </p:nvPr>
        </p:nvSpPr>
        <p:spPr/>
        <p:txBody>
          <a:bodyPr/>
          <a:lstStyle/>
          <a:p>
            <a:r>
              <a:rPr lang="en-GB" dirty="0"/>
              <a:t>4. ‘It’s more important to do the right thing, than to do things right’ – in imaging, and elsewhere</a:t>
            </a:r>
          </a:p>
        </p:txBody>
      </p:sp>
      <p:sp>
        <p:nvSpPr>
          <p:cNvPr id="3" name="Content Placeholder 2">
            <a:extLst>
              <a:ext uri="{FF2B5EF4-FFF2-40B4-BE49-F238E27FC236}">
                <a16:creationId xmlns:a16="http://schemas.microsoft.com/office/drawing/2014/main" id="{184BC802-AC22-359C-598E-3C0AF420F60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40D9B3A-2CBF-DAFA-96E2-F5BB7511ABA0}"/>
              </a:ext>
            </a:extLst>
          </p:cNvPr>
          <p:cNvPicPr>
            <a:picLocks noChangeAspect="1"/>
          </p:cNvPicPr>
          <p:nvPr/>
        </p:nvPicPr>
        <p:blipFill>
          <a:blip r:embed="rId2"/>
          <a:stretch>
            <a:fillRect/>
          </a:stretch>
        </p:blipFill>
        <p:spPr>
          <a:xfrm>
            <a:off x="1254779" y="1268413"/>
            <a:ext cx="9106333" cy="5491605"/>
          </a:xfrm>
          <a:prstGeom prst="rect">
            <a:avLst/>
          </a:prstGeom>
        </p:spPr>
      </p:pic>
      <p:sp>
        <p:nvSpPr>
          <p:cNvPr id="6" name="TextBox 5">
            <a:extLst>
              <a:ext uri="{FF2B5EF4-FFF2-40B4-BE49-F238E27FC236}">
                <a16:creationId xmlns:a16="http://schemas.microsoft.com/office/drawing/2014/main" id="{5F2C684E-EAC9-C3ED-DCDC-9F79F3CAFD7E}"/>
              </a:ext>
            </a:extLst>
          </p:cNvPr>
          <p:cNvSpPr txBox="1"/>
          <p:nvPr/>
        </p:nvSpPr>
        <p:spPr>
          <a:xfrm>
            <a:off x="10361112" y="5849785"/>
            <a:ext cx="1830888" cy="707886"/>
          </a:xfrm>
          <a:prstGeom prst="rect">
            <a:avLst/>
          </a:prstGeom>
          <a:noFill/>
        </p:spPr>
        <p:txBody>
          <a:bodyPr wrap="square" rtlCol="0">
            <a:spAutoFit/>
          </a:bodyPr>
          <a:lstStyle/>
          <a:p>
            <a:r>
              <a:rPr lang="en-GB" dirty="0"/>
              <a:t>Bender et al., NRDD 2026</a:t>
            </a:r>
          </a:p>
        </p:txBody>
      </p:sp>
    </p:spTree>
    <p:extLst>
      <p:ext uri="{BB962C8B-B14F-4D97-AF65-F5344CB8AC3E}">
        <p14:creationId xmlns:p14="http://schemas.microsoft.com/office/powerpoint/2010/main" val="3989077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3A31-7C9D-0691-17B4-0B9EC7623613}"/>
              </a:ext>
            </a:extLst>
          </p:cNvPr>
          <p:cNvSpPr>
            <a:spLocks noGrp="1"/>
          </p:cNvSpPr>
          <p:nvPr>
            <p:ph type="title"/>
          </p:nvPr>
        </p:nvSpPr>
        <p:spPr>
          <a:xfrm>
            <a:off x="159809" y="170579"/>
            <a:ext cx="11872382" cy="633413"/>
          </a:xfrm>
        </p:spPr>
        <p:txBody>
          <a:bodyPr/>
          <a:lstStyle/>
          <a:p>
            <a:r>
              <a:rPr lang="en-GB" dirty="0"/>
              <a:t>Safety assessment of new modalities (e.g. PROTACs)</a:t>
            </a:r>
          </a:p>
        </p:txBody>
      </p:sp>
      <p:sp>
        <p:nvSpPr>
          <p:cNvPr id="3" name="Content Placeholder 2">
            <a:extLst>
              <a:ext uri="{FF2B5EF4-FFF2-40B4-BE49-F238E27FC236}">
                <a16:creationId xmlns:a16="http://schemas.microsoft.com/office/drawing/2014/main" id="{676217EF-E8D1-F1E4-9D6E-301B64F6D749}"/>
              </a:ext>
            </a:extLst>
          </p:cNvPr>
          <p:cNvSpPr>
            <a:spLocks noGrp="1"/>
          </p:cNvSpPr>
          <p:nvPr>
            <p:ph idx="1"/>
          </p:nvPr>
        </p:nvSpPr>
        <p:spPr>
          <a:xfrm>
            <a:off x="426509" y="1219200"/>
            <a:ext cx="11338982" cy="5366657"/>
          </a:xfrm>
        </p:spPr>
        <p:txBody>
          <a:bodyPr/>
          <a:lstStyle/>
          <a:p>
            <a:r>
              <a:rPr lang="en-GB" sz="3000" dirty="0"/>
              <a:t>Safety assessment of small</a:t>
            </a:r>
          </a:p>
          <a:p>
            <a:pPr marL="0" indent="0">
              <a:buNone/>
            </a:pPr>
            <a:r>
              <a:rPr lang="en-GB" sz="3000" dirty="0"/>
              <a:t>molecules </a:t>
            </a:r>
            <a:r>
              <a:rPr lang="en-GB" sz="3000" i="1" dirty="0"/>
              <a:t>decades of experience</a:t>
            </a:r>
          </a:p>
          <a:p>
            <a:endParaRPr lang="en-GB" sz="3000" dirty="0"/>
          </a:p>
          <a:p>
            <a:r>
              <a:rPr lang="en-GB" sz="3000" dirty="0"/>
              <a:t>New modalities, e.g. PROTACs (much!) less so</a:t>
            </a:r>
          </a:p>
          <a:p>
            <a:endParaRPr lang="en-GB" sz="3000" dirty="0"/>
          </a:p>
          <a:p>
            <a:r>
              <a:rPr lang="en-GB" sz="3000" dirty="0"/>
              <a:t>Different technologies coming up for safety – but where is the signal?</a:t>
            </a:r>
          </a:p>
          <a:p>
            <a:endParaRPr lang="en-GB" sz="3000" dirty="0"/>
          </a:p>
          <a:p>
            <a:r>
              <a:rPr lang="en-GB" sz="3000" dirty="0"/>
              <a:t>Continuous problem for big companies to evaluate new technologies</a:t>
            </a:r>
          </a:p>
        </p:txBody>
      </p:sp>
      <p:pic>
        <p:nvPicPr>
          <p:cNvPr id="5" name="Picture 4">
            <a:extLst>
              <a:ext uri="{FF2B5EF4-FFF2-40B4-BE49-F238E27FC236}">
                <a16:creationId xmlns:a16="http://schemas.microsoft.com/office/drawing/2014/main" id="{718721D6-C7F8-D205-4F22-6AE2528D2475}"/>
              </a:ext>
            </a:extLst>
          </p:cNvPr>
          <p:cNvPicPr>
            <a:picLocks noChangeAspect="1"/>
          </p:cNvPicPr>
          <p:nvPr/>
        </p:nvPicPr>
        <p:blipFill>
          <a:blip r:embed="rId2"/>
          <a:stretch>
            <a:fillRect/>
          </a:stretch>
        </p:blipFill>
        <p:spPr>
          <a:xfrm>
            <a:off x="7391400" y="803992"/>
            <a:ext cx="4545112" cy="1558208"/>
          </a:xfrm>
          <a:prstGeom prst="rect">
            <a:avLst/>
          </a:prstGeom>
        </p:spPr>
      </p:pic>
    </p:spTree>
    <p:extLst>
      <p:ext uri="{BB962C8B-B14F-4D97-AF65-F5344CB8AC3E}">
        <p14:creationId xmlns:p14="http://schemas.microsoft.com/office/powerpoint/2010/main" val="2922749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F77E2-1D83-F679-59C3-6569FD96F223}"/>
              </a:ext>
            </a:extLst>
          </p:cNvPr>
          <p:cNvSpPr>
            <a:spLocks noGrp="1"/>
          </p:cNvSpPr>
          <p:nvPr>
            <p:ph type="title"/>
          </p:nvPr>
        </p:nvSpPr>
        <p:spPr/>
        <p:txBody>
          <a:bodyPr/>
          <a:lstStyle/>
          <a:p>
            <a:r>
              <a:rPr lang="en-GB" dirty="0" err="1"/>
              <a:t>Mitotoxic</a:t>
            </a:r>
            <a:r>
              <a:rPr lang="en-GB" dirty="0"/>
              <a:t> compounds cluster in Cell Painting readout space</a:t>
            </a:r>
          </a:p>
        </p:txBody>
      </p:sp>
      <p:sp>
        <p:nvSpPr>
          <p:cNvPr id="3" name="Content Placeholder 2">
            <a:extLst>
              <a:ext uri="{FF2B5EF4-FFF2-40B4-BE49-F238E27FC236}">
                <a16:creationId xmlns:a16="http://schemas.microsoft.com/office/drawing/2014/main" id="{0E4178C4-42C2-545C-A138-44658961E18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B8521AE-CE66-5DB7-03E2-2949BCF894D2}"/>
              </a:ext>
            </a:extLst>
          </p:cNvPr>
          <p:cNvPicPr>
            <a:picLocks noChangeAspect="1"/>
          </p:cNvPicPr>
          <p:nvPr/>
        </p:nvPicPr>
        <p:blipFill>
          <a:blip r:embed="rId2"/>
          <a:stretch>
            <a:fillRect/>
          </a:stretch>
        </p:blipFill>
        <p:spPr>
          <a:xfrm>
            <a:off x="406493" y="1181254"/>
            <a:ext cx="11283765" cy="3597530"/>
          </a:xfrm>
          <a:prstGeom prst="rect">
            <a:avLst/>
          </a:prstGeom>
        </p:spPr>
      </p:pic>
      <p:pic>
        <p:nvPicPr>
          <p:cNvPr id="9" name="Picture 8">
            <a:extLst>
              <a:ext uri="{FF2B5EF4-FFF2-40B4-BE49-F238E27FC236}">
                <a16:creationId xmlns:a16="http://schemas.microsoft.com/office/drawing/2014/main" id="{079A2DA1-9EF4-A709-87CF-8F1F0D59FCC9}"/>
              </a:ext>
            </a:extLst>
          </p:cNvPr>
          <p:cNvPicPr>
            <a:picLocks noChangeAspect="1"/>
          </p:cNvPicPr>
          <p:nvPr/>
        </p:nvPicPr>
        <p:blipFill>
          <a:blip r:embed="rId3"/>
          <a:stretch>
            <a:fillRect/>
          </a:stretch>
        </p:blipFill>
        <p:spPr>
          <a:xfrm>
            <a:off x="6400800" y="4799566"/>
            <a:ext cx="5578513" cy="2009521"/>
          </a:xfrm>
          <a:prstGeom prst="rect">
            <a:avLst/>
          </a:prstGeom>
        </p:spPr>
      </p:pic>
    </p:spTree>
    <p:extLst>
      <p:ext uri="{BB962C8B-B14F-4D97-AF65-F5344CB8AC3E}">
        <p14:creationId xmlns:p14="http://schemas.microsoft.com/office/powerpoint/2010/main" val="1279539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BB84-B2F7-7616-FAF7-5DBC1DA395C6}"/>
              </a:ext>
            </a:extLst>
          </p:cNvPr>
          <p:cNvSpPr>
            <a:spLocks noGrp="1"/>
          </p:cNvSpPr>
          <p:nvPr>
            <p:ph type="title"/>
          </p:nvPr>
        </p:nvSpPr>
        <p:spPr/>
        <p:txBody>
          <a:bodyPr/>
          <a:lstStyle/>
          <a:p>
            <a:r>
              <a:rPr lang="en-GB" dirty="0"/>
              <a:t>Prospective validation successful (best at 1uM); </a:t>
            </a:r>
            <a:r>
              <a:rPr lang="en-GB" i="1" dirty="0"/>
              <a:t>but</a:t>
            </a:r>
            <a:r>
              <a:rPr lang="en-GB" dirty="0"/>
              <a:t> relatively small test sets</a:t>
            </a:r>
          </a:p>
        </p:txBody>
      </p:sp>
      <p:sp>
        <p:nvSpPr>
          <p:cNvPr id="3" name="Content Placeholder 2">
            <a:extLst>
              <a:ext uri="{FF2B5EF4-FFF2-40B4-BE49-F238E27FC236}">
                <a16:creationId xmlns:a16="http://schemas.microsoft.com/office/drawing/2014/main" id="{ECB34EFE-1F27-B5E6-E595-A30038AF2EE8}"/>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A62EBC7D-1B0E-1171-2ECE-32193FB13632}"/>
              </a:ext>
            </a:extLst>
          </p:cNvPr>
          <p:cNvPicPr>
            <a:picLocks noChangeAspect="1"/>
          </p:cNvPicPr>
          <p:nvPr/>
        </p:nvPicPr>
        <p:blipFill>
          <a:blip r:embed="rId2"/>
          <a:stretch>
            <a:fillRect/>
          </a:stretch>
        </p:blipFill>
        <p:spPr>
          <a:xfrm>
            <a:off x="138977" y="1397794"/>
            <a:ext cx="11818797" cy="4349749"/>
          </a:xfrm>
          <a:prstGeom prst="rect">
            <a:avLst/>
          </a:prstGeom>
        </p:spPr>
      </p:pic>
    </p:spTree>
    <p:extLst>
      <p:ext uri="{BB962C8B-B14F-4D97-AF65-F5344CB8AC3E}">
        <p14:creationId xmlns:p14="http://schemas.microsoft.com/office/powerpoint/2010/main" val="4125498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B37D-A811-6D4A-83DB-9E4FC9B68CC9}"/>
              </a:ext>
            </a:extLst>
          </p:cNvPr>
          <p:cNvSpPr>
            <a:spLocks noGrp="1"/>
          </p:cNvSpPr>
          <p:nvPr>
            <p:ph type="title"/>
          </p:nvPr>
        </p:nvSpPr>
        <p:spPr>
          <a:xfrm>
            <a:off x="323848" y="477330"/>
            <a:ext cx="5414681" cy="633413"/>
          </a:xfrm>
        </p:spPr>
        <p:txBody>
          <a:bodyPr/>
          <a:lstStyle/>
          <a:p>
            <a:r>
              <a:rPr lang="en-GB" sz="3200" dirty="0"/>
              <a:t>Cell painting differentiates </a:t>
            </a:r>
            <a:r>
              <a:rPr lang="en-GB" sz="3200" dirty="0" err="1"/>
              <a:t>mitotoxicants</a:t>
            </a:r>
            <a:r>
              <a:rPr lang="en-GB" sz="3200" dirty="0"/>
              <a:t> better than fingerprints </a:t>
            </a:r>
          </a:p>
        </p:txBody>
      </p:sp>
      <p:sp>
        <p:nvSpPr>
          <p:cNvPr id="3" name="Content Placeholder 2">
            <a:extLst>
              <a:ext uri="{FF2B5EF4-FFF2-40B4-BE49-F238E27FC236}">
                <a16:creationId xmlns:a16="http://schemas.microsoft.com/office/drawing/2014/main" id="{3A590D29-040C-C87E-5048-FDEF72F6CCD5}"/>
              </a:ext>
            </a:extLst>
          </p:cNvPr>
          <p:cNvSpPr>
            <a:spLocks noGrp="1"/>
          </p:cNvSpPr>
          <p:nvPr>
            <p:ph idx="1"/>
          </p:nvPr>
        </p:nvSpPr>
        <p:spPr>
          <a:xfrm>
            <a:off x="152400" y="1789658"/>
            <a:ext cx="7662043" cy="2998787"/>
          </a:xfrm>
        </p:spPr>
        <p:txBody>
          <a:bodyPr/>
          <a:lstStyle/>
          <a:p>
            <a:r>
              <a:rPr lang="en-GB" sz="3000" dirty="0"/>
              <a:t>Cell Painting seems to separate toxicants better from non-toxicants than fingerprints</a:t>
            </a:r>
          </a:p>
          <a:p>
            <a:r>
              <a:rPr lang="en-GB" sz="3000" dirty="0"/>
              <a:t>Seems to extrapolate better to test sets</a:t>
            </a:r>
          </a:p>
          <a:p>
            <a:r>
              <a:rPr lang="en-GB" sz="3000" dirty="0"/>
              <a:t>Caveat: Small/limited test sets </a:t>
            </a:r>
          </a:p>
        </p:txBody>
      </p:sp>
      <p:pic>
        <p:nvPicPr>
          <p:cNvPr id="5" name="Picture 4">
            <a:extLst>
              <a:ext uri="{FF2B5EF4-FFF2-40B4-BE49-F238E27FC236}">
                <a16:creationId xmlns:a16="http://schemas.microsoft.com/office/drawing/2014/main" id="{E7ED8253-3EC6-4E06-87B7-31FC6E473896}"/>
              </a:ext>
            </a:extLst>
          </p:cNvPr>
          <p:cNvPicPr>
            <a:picLocks noChangeAspect="1"/>
          </p:cNvPicPr>
          <p:nvPr/>
        </p:nvPicPr>
        <p:blipFill>
          <a:blip r:embed="rId2"/>
          <a:stretch>
            <a:fillRect/>
          </a:stretch>
        </p:blipFill>
        <p:spPr>
          <a:xfrm>
            <a:off x="6152902" y="140274"/>
            <a:ext cx="5715250" cy="1307526"/>
          </a:xfrm>
          <a:prstGeom prst="rect">
            <a:avLst/>
          </a:prstGeom>
        </p:spPr>
      </p:pic>
      <p:pic>
        <p:nvPicPr>
          <p:cNvPr id="7" name="Picture 6">
            <a:extLst>
              <a:ext uri="{FF2B5EF4-FFF2-40B4-BE49-F238E27FC236}">
                <a16:creationId xmlns:a16="http://schemas.microsoft.com/office/drawing/2014/main" id="{640843B3-D146-6972-AE87-7DE531EDAC84}"/>
              </a:ext>
            </a:extLst>
          </p:cNvPr>
          <p:cNvPicPr>
            <a:picLocks noChangeAspect="1"/>
          </p:cNvPicPr>
          <p:nvPr/>
        </p:nvPicPr>
        <p:blipFill>
          <a:blip r:embed="rId3"/>
          <a:stretch>
            <a:fillRect/>
          </a:stretch>
        </p:blipFill>
        <p:spPr>
          <a:xfrm>
            <a:off x="156016" y="3986254"/>
            <a:ext cx="8362288" cy="2643146"/>
          </a:xfrm>
          <a:prstGeom prst="rect">
            <a:avLst/>
          </a:prstGeom>
        </p:spPr>
      </p:pic>
      <p:grpSp>
        <p:nvGrpSpPr>
          <p:cNvPr id="12" name="Group 11">
            <a:extLst>
              <a:ext uri="{FF2B5EF4-FFF2-40B4-BE49-F238E27FC236}">
                <a16:creationId xmlns:a16="http://schemas.microsoft.com/office/drawing/2014/main" id="{CB5844EE-71E1-D63E-7F87-8D7218870424}"/>
              </a:ext>
            </a:extLst>
          </p:cNvPr>
          <p:cNvGrpSpPr/>
          <p:nvPr/>
        </p:nvGrpSpPr>
        <p:grpSpPr>
          <a:xfrm>
            <a:off x="7667824" y="1523160"/>
            <a:ext cx="4461152" cy="3736342"/>
            <a:chOff x="8184294" y="3143731"/>
            <a:chExt cx="3962400" cy="3318623"/>
          </a:xfrm>
        </p:grpSpPr>
        <p:pic>
          <p:nvPicPr>
            <p:cNvPr id="9" name="Picture 8">
              <a:extLst>
                <a:ext uri="{FF2B5EF4-FFF2-40B4-BE49-F238E27FC236}">
                  <a16:creationId xmlns:a16="http://schemas.microsoft.com/office/drawing/2014/main" id="{9ACCB349-BA63-B9C3-71FC-FC79843FD088}"/>
                </a:ext>
              </a:extLst>
            </p:cNvPr>
            <p:cNvPicPr>
              <a:picLocks noChangeAspect="1"/>
            </p:cNvPicPr>
            <p:nvPr/>
          </p:nvPicPr>
          <p:blipFill>
            <a:blip r:embed="rId4"/>
            <a:stretch>
              <a:fillRect/>
            </a:stretch>
          </p:blipFill>
          <p:spPr>
            <a:xfrm>
              <a:off x="8184294" y="3143731"/>
              <a:ext cx="3962400" cy="3318623"/>
            </a:xfrm>
            <a:prstGeom prst="rect">
              <a:avLst/>
            </a:prstGeom>
          </p:spPr>
        </p:pic>
        <p:pic>
          <p:nvPicPr>
            <p:cNvPr id="11" name="Picture 10">
              <a:extLst>
                <a:ext uri="{FF2B5EF4-FFF2-40B4-BE49-F238E27FC236}">
                  <a16:creationId xmlns:a16="http://schemas.microsoft.com/office/drawing/2014/main" id="{D16E2822-50BA-1D3D-143E-23ACA849C80C}"/>
                </a:ext>
              </a:extLst>
            </p:cNvPr>
            <p:cNvPicPr>
              <a:picLocks noChangeAspect="1"/>
            </p:cNvPicPr>
            <p:nvPr/>
          </p:nvPicPr>
          <p:blipFill>
            <a:blip r:embed="rId5"/>
            <a:stretch>
              <a:fillRect/>
            </a:stretch>
          </p:blipFill>
          <p:spPr>
            <a:xfrm>
              <a:off x="8960737" y="3211810"/>
              <a:ext cx="1327866" cy="521989"/>
            </a:xfrm>
            <a:prstGeom prst="rect">
              <a:avLst/>
            </a:prstGeom>
          </p:spPr>
        </p:pic>
      </p:grpSp>
      <p:grpSp>
        <p:nvGrpSpPr>
          <p:cNvPr id="16" name="Group 15">
            <a:extLst>
              <a:ext uri="{FF2B5EF4-FFF2-40B4-BE49-F238E27FC236}">
                <a16:creationId xmlns:a16="http://schemas.microsoft.com/office/drawing/2014/main" id="{11A4FE05-BA4B-F45A-55C4-2A9F4C7E856B}"/>
              </a:ext>
            </a:extLst>
          </p:cNvPr>
          <p:cNvGrpSpPr/>
          <p:nvPr/>
        </p:nvGrpSpPr>
        <p:grpSpPr>
          <a:xfrm>
            <a:off x="8229600" y="1981200"/>
            <a:ext cx="3638552" cy="4394935"/>
            <a:chOff x="8229600" y="1981200"/>
            <a:chExt cx="3638552" cy="4394935"/>
          </a:xfrm>
        </p:grpSpPr>
        <p:sp>
          <p:nvSpPr>
            <p:cNvPr id="6" name="TextBox 5">
              <a:extLst>
                <a:ext uri="{FF2B5EF4-FFF2-40B4-BE49-F238E27FC236}">
                  <a16:creationId xmlns:a16="http://schemas.microsoft.com/office/drawing/2014/main" id="{5C810F94-1DA6-BBE6-D67F-149E86651EE9}"/>
                </a:ext>
              </a:extLst>
            </p:cNvPr>
            <p:cNvSpPr txBox="1"/>
            <p:nvPr/>
          </p:nvSpPr>
          <p:spPr>
            <a:xfrm>
              <a:off x="8763000" y="5360472"/>
              <a:ext cx="2895600" cy="1015663"/>
            </a:xfrm>
            <a:prstGeom prst="rect">
              <a:avLst/>
            </a:prstGeom>
            <a:noFill/>
          </p:spPr>
          <p:txBody>
            <a:bodyPr wrap="square" rtlCol="0">
              <a:spAutoFit/>
            </a:bodyPr>
            <a:lstStyle/>
            <a:p>
              <a:r>
                <a:rPr lang="en-GB" dirty="0"/>
                <a:t>Less performance drop for CP, compared to fingerprints</a:t>
              </a:r>
            </a:p>
          </p:txBody>
        </p:sp>
        <p:cxnSp>
          <p:nvCxnSpPr>
            <p:cNvPr id="10" name="Straight Arrow Connector 9">
              <a:extLst>
                <a:ext uri="{FF2B5EF4-FFF2-40B4-BE49-F238E27FC236}">
                  <a16:creationId xmlns:a16="http://schemas.microsoft.com/office/drawing/2014/main" id="{F7EDABBE-68E6-BCAF-FBD6-33B6D3264711}"/>
                </a:ext>
              </a:extLst>
            </p:cNvPr>
            <p:cNvCxnSpPr/>
            <p:nvPr/>
          </p:nvCxnSpPr>
          <p:spPr bwMode="auto">
            <a:xfrm flipH="1" flipV="1">
              <a:off x="9747925" y="2847275"/>
              <a:ext cx="300951" cy="2412227"/>
            </a:xfrm>
            <a:prstGeom prst="straightConnector1">
              <a:avLst/>
            </a:prstGeom>
            <a:noFill/>
            <a:ln w="38100" cap="flat" cmpd="sng" algn="ctr">
              <a:solidFill>
                <a:srgbClr val="FF0000"/>
              </a:solidFill>
              <a:prstDash val="solid"/>
              <a:round/>
              <a:headEnd type="none" w="med" len="med"/>
              <a:tailEnd type="stealth"/>
            </a:ln>
            <a:effectLst/>
          </p:spPr>
        </p:cxnSp>
        <p:sp>
          <p:nvSpPr>
            <p:cNvPr id="4" name="Rectangle 3">
              <a:extLst>
                <a:ext uri="{FF2B5EF4-FFF2-40B4-BE49-F238E27FC236}">
                  <a16:creationId xmlns:a16="http://schemas.microsoft.com/office/drawing/2014/main" id="{2FE026EB-0F24-2147-9C55-5487CF6375DF}"/>
                </a:ext>
              </a:extLst>
            </p:cNvPr>
            <p:cNvSpPr/>
            <p:nvPr/>
          </p:nvSpPr>
          <p:spPr bwMode="auto">
            <a:xfrm>
              <a:off x="8229600" y="1981200"/>
              <a:ext cx="3638552" cy="1828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grpSp>
    </p:spTree>
    <p:extLst>
      <p:ext uri="{BB962C8B-B14F-4D97-AF65-F5344CB8AC3E}">
        <p14:creationId xmlns:p14="http://schemas.microsoft.com/office/powerpoint/2010/main" val="57644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DEFC-6CE3-A251-7553-C5D9F9B1758F}"/>
              </a:ext>
            </a:extLst>
          </p:cNvPr>
          <p:cNvSpPr>
            <a:spLocks noGrp="1"/>
          </p:cNvSpPr>
          <p:nvPr>
            <p:ph type="title"/>
          </p:nvPr>
        </p:nvSpPr>
        <p:spPr>
          <a:xfrm>
            <a:off x="25400" y="532448"/>
            <a:ext cx="2209800" cy="702944"/>
          </a:xfrm>
        </p:spPr>
        <p:txBody>
          <a:bodyPr/>
          <a:lstStyle/>
          <a:p>
            <a:r>
              <a:rPr lang="en-GB" dirty="0"/>
              <a:t>Some MoA grouping</a:t>
            </a:r>
          </a:p>
        </p:txBody>
      </p:sp>
      <p:sp>
        <p:nvSpPr>
          <p:cNvPr id="3" name="Content Placeholder 2">
            <a:extLst>
              <a:ext uri="{FF2B5EF4-FFF2-40B4-BE49-F238E27FC236}">
                <a16:creationId xmlns:a16="http://schemas.microsoft.com/office/drawing/2014/main" id="{2E4DF3E7-2AF7-290B-98C3-3A5738FE20EA}"/>
              </a:ext>
            </a:extLst>
          </p:cNvPr>
          <p:cNvSpPr>
            <a:spLocks noGrp="1"/>
          </p:cNvSpPr>
          <p:nvPr>
            <p:ph idx="1"/>
          </p:nvPr>
        </p:nvSpPr>
        <p:spPr>
          <a:xfrm>
            <a:off x="55880" y="1905000"/>
            <a:ext cx="2179320" cy="4608512"/>
          </a:xfrm>
        </p:spPr>
        <p:txBody>
          <a:bodyPr/>
          <a:lstStyle/>
          <a:p>
            <a:pPr marL="0" indent="0">
              <a:buNone/>
            </a:pPr>
            <a:r>
              <a:rPr lang="en-GB" sz="2800" dirty="0"/>
              <a:t>Caveat: Lack of finer resolution; often we only see ‘obvious’ modes of action (tubulin inhibitors, etc)</a:t>
            </a:r>
          </a:p>
        </p:txBody>
      </p:sp>
      <p:pic>
        <p:nvPicPr>
          <p:cNvPr id="9" name="Picture 8">
            <a:extLst>
              <a:ext uri="{FF2B5EF4-FFF2-40B4-BE49-F238E27FC236}">
                <a16:creationId xmlns:a16="http://schemas.microsoft.com/office/drawing/2014/main" id="{932B04C5-0A71-8E94-1320-1E2F7EF717D9}"/>
              </a:ext>
            </a:extLst>
          </p:cNvPr>
          <p:cNvPicPr>
            <a:picLocks noChangeAspect="1"/>
          </p:cNvPicPr>
          <p:nvPr/>
        </p:nvPicPr>
        <p:blipFill>
          <a:blip r:embed="rId2"/>
          <a:stretch>
            <a:fillRect/>
          </a:stretch>
        </p:blipFill>
        <p:spPr>
          <a:xfrm>
            <a:off x="2184400" y="0"/>
            <a:ext cx="9982200" cy="6688074"/>
          </a:xfrm>
          <a:prstGeom prst="rect">
            <a:avLst/>
          </a:prstGeom>
        </p:spPr>
      </p:pic>
    </p:spTree>
    <p:extLst>
      <p:ext uri="{BB962C8B-B14F-4D97-AF65-F5344CB8AC3E}">
        <p14:creationId xmlns:p14="http://schemas.microsoft.com/office/powerpoint/2010/main" val="3054480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E4E9B-283D-6965-EC1F-7958ACE87973}"/>
              </a:ext>
            </a:extLst>
          </p:cNvPr>
          <p:cNvSpPr>
            <a:spLocks noGrp="1"/>
          </p:cNvSpPr>
          <p:nvPr>
            <p:ph type="title"/>
          </p:nvPr>
        </p:nvSpPr>
        <p:spPr>
          <a:xfrm>
            <a:off x="114301" y="588963"/>
            <a:ext cx="5867400" cy="935037"/>
          </a:xfrm>
        </p:spPr>
        <p:txBody>
          <a:bodyPr/>
          <a:lstStyle/>
          <a:p>
            <a:r>
              <a:rPr lang="en-GB" sz="3200" dirty="0"/>
              <a:t>Be careful with benchmarks out there, some datasets and metrics have not been carefully constructed</a:t>
            </a:r>
          </a:p>
        </p:txBody>
      </p:sp>
      <p:pic>
        <p:nvPicPr>
          <p:cNvPr id="5" name="Picture 4">
            <a:extLst>
              <a:ext uri="{FF2B5EF4-FFF2-40B4-BE49-F238E27FC236}">
                <a16:creationId xmlns:a16="http://schemas.microsoft.com/office/drawing/2014/main" id="{DE2D8350-B21E-4DA5-A545-C08D23643B94}"/>
              </a:ext>
            </a:extLst>
          </p:cNvPr>
          <p:cNvPicPr>
            <a:picLocks noChangeAspect="1"/>
          </p:cNvPicPr>
          <p:nvPr/>
        </p:nvPicPr>
        <p:blipFill>
          <a:blip r:embed="rId2"/>
          <a:stretch>
            <a:fillRect/>
          </a:stretch>
        </p:blipFill>
        <p:spPr>
          <a:xfrm>
            <a:off x="5882390" y="25400"/>
            <a:ext cx="6309611" cy="1879600"/>
          </a:xfrm>
          <a:prstGeom prst="rect">
            <a:avLst/>
          </a:prstGeom>
        </p:spPr>
      </p:pic>
      <p:sp>
        <p:nvSpPr>
          <p:cNvPr id="4" name="Content Placeholder 3">
            <a:extLst>
              <a:ext uri="{FF2B5EF4-FFF2-40B4-BE49-F238E27FC236}">
                <a16:creationId xmlns:a16="http://schemas.microsoft.com/office/drawing/2014/main" id="{37B00251-59E8-F3CE-2B33-7881C4C831AE}"/>
              </a:ext>
            </a:extLst>
          </p:cNvPr>
          <p:cNvSpPr>
            <a:spLocks noGrp="1"/>
          </p:cNvSpPr>
          <p:nvPr>
            <p:ph idx="1"/>
          </p:nvPr>
        </p:nvSpPr>
        <p:spPr>
          <a:xfrm>
            <a:off x="10160" y="2173288"/>
            <a:ext cx="5552440" cy="4608512"/>
          </a:xfrm>
        </p:spPr>
        <p:txBody>
          <a:bodyPr/>
          <a:lstStyle/>
          <a:p>
            <a:r>
              <a:rPr lang="en-GB" sz="2800" dirty="0"/>
              <a:t>If you want to understand performance:</a:t>
            </a:r>
          </a:p>
          <a:p>
            <a:pPr lvl="1"/>
            <a:r>
              <a:rPr lang="en-GB" sz="2400" dirty="0"/>
              <a:t>Have </a:t>
            </a:r>
            <a:r>
              <a:rPr lang="en-GB" sz="2400" i="1" dirty="0"/>
              <a:t>enough samples</a:t>
            </a:r>
            <a:r>
              <a:rPr lang="en-GB" sz="2400" dirty="0"/>
              <a:t> that</a:t>
            </a:r>
          </a:p>
          <a:p>
            <a:pPr lvl="1"/>
            <a:r>
              <a:rPr lang="en-GB" sz="2400" i="1" dirty="0"/>
              <a:t>Cover your search space</a:t>
            </a:r>
            <a:r>
              <a:rPr lang="en-GB" sz="2400" dirty="0"/>
              <a:t> (label distribution, chemical diversity, …) and</a:t>
            </a:r>
          </a:p>
          <a:p>
            <a:pPr lvl="1"/>
            <a:r>
              <a:rPr lang="en-GB" sz="2400" i="1" dirty="0"/>
              <a:t>Require your model to learn</a:t>
            </a:r>
            <a:r>
              <a:rPr lang="en-GB" sz="2400" dirty="0"/>
              <a:t> (not just to re-discover) and</a:t>
            </a:r>
          </a:p>
          <a:p>
            <a:pPr lvl="1"/>
            <a:r>
              <a:rPr lang="en-GB" sz="2400" i="1" dirty="0"/>
              <a:t>Evaluate with a use-case relevant performance metric</a:t>
            </a:r>
          </a:p>
        </p:txBody>
      </p:sp>
      <p:pic>
        <p:nvPicPr>
          <p:cNvPr id="9" name="Picture 8">
            <a:extLst>
              <a:ext uri="{FF2B5EF4-FFF2-40B4-BE49-F238E27FC236}">
                <a16:creationId xmlns:a16="http://schemas.microsoft.com/office/drawing/2014/main" id="{5AC3D4E0-5E61-0F0B-836D-2BDBDDAEF572}"/>
              </a:ext>
            </a:extLst>
          </p:cNvPr>
          <p:cNvPicPr>
            <a:picLocks noChangeAspect="1"/>
          </p:cNvPicPr>
          <p:nvPr/>
        </p:nvPicPr>
        <p:blipFill>
          <a:blip r:embed="rId3"/>
          <a:stretch>
            <a:fillRect/>
          </a:stretch>
        </p:blipFill>
        <p:spPr>
          <a:xfrm>
            <a:off x="6477000" y="2025372"/>
            <a:ext cx="5187891" cy="4807228"/>
          </a:xfrm>
          <a:prstGeom prst="rect">
            <a:avLst/>
          </a:prstGeom>
        </p:spPr>
      </p:pic>
    </p:spTree>
    <p:extLst>
      <p:ext uri="{BB962C8B-B14F-4D97-AF65-F5344CB8AC3E}">
        <p14:creationId xmlns:p14="http://schemas.microsoft.com/office/powerpoint/2010/main" val="1076625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56E2-70B6-BAA2-9B1A-853902E4A625}"/>
              </a:ext>
            </a:extLst>
          </p:cNvPr>
          <p:cNvSpPr>
            <a:spLocks noGrp="1"/>
          </p:cNvSpPr>
          <p:nvPr>
            <p:ph type="title"/>
          </p:nvPr>
        </p:nvSpPr>
        <p:spPr/>
        <p:txBody>
          <a:bodyPr/>
          <a:lstStyle/>
          <a:p>
            <a:r>
              <a:rPr lang="en-GB" dirty="0"/>
              <a:t>Necessary requirements for test system, data, model and validation to be practically useful </a:t>
            </a:r>
          </a:p>
        </p:txBody>
      </p:sp>
      <p:graphicFrame>
        <p:nvGraphicFramePr>
          <p:cNvPr id="16" name="Content Placeholder 15">
            <a:extLst>
              <a:ext uri="{FF2B5EF4-FFF2-40B4-BE49-F238E27FC236}">
                <a16:creationId xmlns:a16="http://schemas.microsoft.com/office/drawing/2014/main" id="{397BB3A2-141F-46BE-B173-25D110701F77}"/>
              </a:ext>
            </a:extLst>
          </p:cNvPr>
          <p:cNvGraphicFramePr>
            <a:graphicFrameLocks noGrp="1"/>
          </p:cNvGraphicFramePr>
          <p:nvPr>
            <p:ph idx="1"/>
            <p:extLst>
              <p:ext uri="{D42A27DB-BD31-4B8C-83A1-F6EECF244321}">
                <p14:modId xmlns:p14="http://schemas.microsoft.com/office/powerpoint/2010/main" val="3903179475"/>
              </p:ext>
            </p:extLst>
          </p:nvPr>
        </p:nvGraphicFramePr>
        <p:xfrm>
          <a:off x="623888" y="1268413"/>
          <a:ext cx="10848975" cy="5029200"/>
        </p:xfrm>
        <a:graphic>
          <a:graphicData uri="http://schemas.openxmlformats.org/drawingml/2006/table">
            <a:tbl>
              <a:tblPr firstRow="1" bandRow="1">
                <a:tableStyleId>{5C22544A-7EE6-4342-B048-85BDC9FD1C3A}</a:tableStyleId>
              </a:tblPr>
              <a:tblGrid>
                <a:gridCol w="2347912">
                  <a:extLst>
                    <a:ext uri="{9D8B030D-6E8A-4147-A177-3AD203B41FA5}">
                      <a16:colId xmlns:a16="http://schemas.microsoft.com/office/drawing/2014/main" val="3853251390"/>
                    </a:ext>
                  </a:extLst>
                </a:gridCol>
                <a:gridCol w="1991678">
                  <a:extLst>
                    <a:ext uri="{9D8B030D-6E8A-4147-A177-3AD203B41FA5}">
                      <a16:colId xmlns:a16="http://schemas.microsoft.com/office/drawing/2014/main" val="572497854"/>
                    </a:ext>
                  </a:extLst>
                </a:gridCol>
                <a:gridCol w="2169795">
                  <a:extLst>
                    <a:ext uri="{9D8B030D-6E8A-4147-A177-3AD203B41FA5}">
                      <a16:colId xmlns:a16="http://schemas.microsoft.com/office/drawing/2014/main" val="911247070"/>
                    </a:ext>
                  </a:extLst>
                </a:gridCol>
                <a:gridCol w="2169795">
                  <a:extLst>
                    <a:ext uri="{9D8B030D-6E8A-4147-A177-3AD203B41FA5}">
                      <a16:colId xmlns:a16="http://schemas.microsoft.com/office/drawing/2014/main" val="2326503219"/>
                    </a:ext>
                  </a:extLst>
                </a:gridCol>
                <a:gridCol w="2169795">
                  <a:extLst>
                    <a:ext uri="{9D8B030D-6E8A-4147-A177-3AD203B41FA5}">
                      <a16:colId xmlns:a16="http://schemas.microsoft.com/office/drawing/2014/main" val="2077740687"/>
                    </a:ext>
                  </a:extLst>
                </a:gridCol>
              </a:tblGrid>
              <a:tr h="370840">
                <a:tc>
                  <a:txBody>
                    <a:bodyPr/>
                    <a:lstStyle/>
                    <a:p>
                      <a:r>
                        <a:rPr lang="en-GB" sz="2400" dirty="0">
                          <a:solidFill>
                            <a:schemeClr val="tx1"/>
                          </a:solidFill>
                        </a:rPr>
                        <a:t>Requirements</a:t>
                      </a:r>
                    </a:p>
                  </a:txBody>
                  <a:tcPr/>
                </a:tc>
                <a:tc>
                  <a:txBody>
                    <a:bodyPr/>
                    <a:lstStyle/>
                    <a:p>
                      <a:r>
                        <a:rPr lang="en-GB" sz="2400" dirty="0">
                          <a:solidFill>
                            <a:schemeClr val="tx1"/>
                          </a:solidFill>
                        </a:rPr>
                        <a:t>Test system</a:t>
                      </a:r>
                    </a:p>
                  </a:txBody>
                  <a:tcPr/>
                </a:tc>
                <a:tc>
                  <a:txBody>
                    <a:bodyPr/>
                    <a:lstStyle/>
                    <a:p>
                      <a:r>
                        <a:rPr lang="en-GB" sz="2400" dirty="0">
                          <a:solidFill>
                            <a:schemeClr val="tx1"/>
                          </a:solidFill>
                        </a:rPr>
                        <a:t>Data</a:t>
                      </a:r>
                    </a:p>
                  </a:txBody>
                  <a:tcPr/>
                </a:tc>
                <a:tc>
                  <a:txBody>
                    <a:bodyPr/>
                    <a:lstStyle/>
                    <a:p>
                      <a:r>
                        <a:rPr lang="en-GB" sz="2400" dirty="0">
                          <a:solidFill>
                            <a:schemeClr val="tx1"/>
                          </a:solidFill>
                        </a:rPr>
                        <a:t>Model</a:t>
                      </a:r>
                    </a:p>
                  </a:txBody>
                  <a:tcPr/>
                </a:tc>
                <a:tc>
                  <a:txBody>
                    <a:bodyPr/>
                    <a:lstStyle/>
                    <a:p>
                      <a:r>
                        <a:rPr lang="en-GB" sz="2400" dirty="0">
                          <a:solidFill>
                            <a:schemeClr val="tx1"/>
                          </a:solidFill>
                        </a:rPr>
                        <a:t>Validation</a:t>
                      </a:r>
                    </a:p>
                  </a:txBody>
                  <a:tcPr/>
                </a:tc>
                <a:extLst>
                  <a:ext uri="{0D108BD9-81ED-4DB2-BD59-A6C34878D82A}">
                    <a16:rowId xmlns:a16="http://schemas.microsoft.com/office/drawing/2014/main" val="1320099201"/>
                  </a:ext>
                </a:extLst>
              </a:tr>
              <a:tr h="370840">
                <a:tc>
                  <a:txBody>
                    <a:bodyPr/>
                    <a:lstStyle/>
                    <a:p>
                      <a:r>
                        <a:rPr lang="en-GB" sz="2400" b="1" dirty="0">
                          <a:solidFill>
                            <a:schemeClr val="tx1"/>
                          </a:solidFill>
                        </a:rPr>
                        <a:t>Of individual data points</a:t>
                      </a:r>
                    </a:p>
                  </a:txBody>
                  <a:tcPr/>
                </a:tc>
                <a:tc>
                  <a:txBody>
                    <a:bodyPr/>
                    <a:lstStyle/>
                    <a:p>
                      <a:r>
                        <a:rPr lang="en-GB" sz="2400" dirty="0">
                          <a:solidFill>
                            <a:schemeClr val="tx1"/>
                          </a:solidFill>
                        </a:rPr>
                        <a:t>Predictive for endpoint of interest</a:t>
                      </a:r>
                    </a:p>
                  </a:txBody>
                  <a:tcPr/>
                </a:tc>
                <a:tc>
                  <a:txBody>
                    <a:bodyPr/>
                    <a:lstStyle/>
                    <a:p>
                      <a:r>
                        <a:rPr lang="en-GB" sz="2400" dirty="0">
                          <a:solidFill>
                            <a:schemeClr val="tx1"/>
                          </a:solidFill>
                        </a:rPr>
                        <a:t>Sampling input space that covers space of interest; ground truth</a:t>
                      </a:r>
                    </a:p>
                  </a:txBody>
                  <a:tcPr/>
                </a:tc>
                <a:tc rowSpan="2">
                  <a:txBody>
                    <a:bodyPr/>
                    <a:lstStyle/>
                    <a:p>
                      <a:pPr algn="l"/>
                      <a:endParaRPr lang="en-GB" sz="2400" dirty="0">
                        <a:solidFill>
                          <a:schemeClr val="tx1"/>
                        </a:solidFill>
                      </a:endParaRPr>
                    </a:p>
                    <a:p>
                      <a:pPr algn="l"/>
                      <a:endParaRPr lang="en-GB" sz="2400" dirty="0">
                        <a:solidFill>
                          <a:schemeClr val="tx1"/>
                        </a:solidFill>
                      </a:endParaRPr>
                    </a:p>
                    <a:p>
                      <a:pPr algn="l"/>
                      <a:r>
                        <a:rPr lang="en-GB" sz="2400" dirty="0">
                          <a:solidFill>
                            <a:schemeClr val="tx1"/>
                          </a:solidFill>
                        </a:rPr>
                        <a:t>Given test system and data -&gt; needs to </a:t>
                      </a:r>
                      <a:r>
                        <a:rPr lang="en-GB" sz="2400" i="1" dirty="0">
                          <a:solidFill>
                            <a:schemeClr val="tx1"/>
                          </a:solidFill>
                        </a:rPr>
                        <a:t>generalize in feature space to ground truth</a:t>
                      </a:r>
                      <a:endParaRPr lang="en-GB" sz="2400" dirty="0">
                        <a:solidFill>
                          <a:schemeClr val="tx1"/>
                        </a:solidFill>
                      </a:endParaRPr>
                    </a:p>
                  </a:txBody>
                  <a:tcPr/>
                </a:tc>
                <a:tc rowSpan="2">
                  <a:txBody>
                    <a:bodyPr/>
                    <a:lstStyle/>
                    <a:p>
                      <a:endParaRPr lang="en-GB" sz="2400" dirty="0">
                        <a:solidFill>
                          <a:schemeClr val="tx1"/>
                        </a:solidFill>
                      </a:endParaRPr>
                    </a:p>
                    <a:p>
                      <a:endParaRPr lang="en-GB" sz="2400" dirty="0">
                        <a:solidFill>
                          <a:schemeClr val="tx1"/>
                        </a:solidFill>
                      </a:endParaRPr>
                    </a:p>
                    <a:p>
                      <a:endParaRPr lang="en-GB" sz="2400" dirty="0">
                        <a:solidFill>
                          <a:schemeClr val="tx1"/>
                        </a:solidFill>
                      </a:endParaRPr>
                    </a:p>
                    <a:p>
                      <a:endParaRPr lang="en-GB" sz="2400" dirty="0">
                        <a:solidFill>
                          <a:schemeClr val="tx1"/>
                        </a:solidFill>
                      </a:endParaRPr>
                    </a:p>
                    <a:p>
                      <a:r>
                        <a:rPr lang="en-GB" sz="2400" dirty="0">
                          <a:solidFill>
                            <a:schemeClr val="tx1"/>
                          </a:solidFill>
                        </a:rPr>
                        <a:t>Use case relevant ‘splits’ and metrics</a:t>
                      </a:r>
                    </a:p>
                  </a:txBody>
                  <a:tcPr/>
                </a:tc>
                <a:extLst>
                  <a:ext uri="{0D108BD9-81ED-4DB2-BD59-A6C34878D82A}">
                    <a16:rowId xmlns:a16="http://schemas.microsoft.com/office/drawing/2014/main" val="3601512525"/>
                  </a:ext>
                </a:extLst>
              </a:tr>
              <a:tr h="370840">
                <a:tc>
                  <a:txBody>
                    <a:bodyPr/>
                    <a:lstStyle/>
                    <a:p>
                      <a:r>
                        <a:rPr lang="en-GB" sz="2400" b="1" dirty="0">
                          <a:solidFill>
                            <a:schemeClr val="tx1"/>
                          </a:solidFill>
                        </a:rPr>
                        <a:t>Of distribution</a:t>
                      </a:r>
                    </a:p>
                  </a:txBody>
                  <a:tcPr/>
                </a:tc>
                <a:tc>
                  <a:txBody>
                    <a:bodyPr/>
                    <a:lstStyle/>
                    <a:p>
                      <a:r>
                        <a:rPr lang="en-GB" sz="2400" dirty="0">
                          <a:solidFill>
                            <a:schemeClr val="tx1"/>
                          </a:solidFill>
                        </a:rPr>
                        <a:t>Needs to provide learnable, generalizing  input space for model</a:t>
                      </a:r>
                    </a:p>
                  </a:txBody>
                  <a:tcPr/>
                </a:tc>
                <a:tc>
                  <a:txBody>
                    <a:bodyPr/>
                    <a:lstStyle/>
                    <a:p>
                      <a:r>
                        <a:rPr lang="en-GB" sz="2400" dirty="0">
                          <a:solidFill>
                            <a:schemeClr val="tx1"/>
                          </a:solidFill>
                        </a:rPr>
                        <a:t>Needs to cover underlying ‘data generating process’</a:t>
                      </a:r>
                    </a:p>
                  </a:txBody>
                  <a:tcPr/>
                </a:tc>
                <a:tc vMerge="1">
                  <a:txBody>
                    <a:bodyPr/>
                    <a:lstStyle/>
                    <a:p>
                      <a:endParaRPr lang="en-GB" sz="2400" dirty="0">
                        <a:solidFill>
                          <a:schemeClr val="tx1"/>
                        </a:solidFill>
                      </a:endParaRPr>
                    </a:p>
                  </a:txBody>
                  <a:tcPr/>
                </a:tc>
                <a:tc vMerge="1">
                  <a:txBody>
                    <a:bodyPr/>
                    <a:lstStyle/>
                    <a:p>
                      <a:endParaRPr lang="en-GB" sz="2400" dirty="0">
                        <a:solidFill>
                          <a:schemeClr val="tx1"/>
                        </a:solidFill>
                      </a:endParaRPr>
                    </a:p>
                  </a:txBody>
                  <a:tcPr/>
                </a:tc>
                <a:extLst>
                  <a:ext uri="{0D108BD9-81ED-4DB2-BD59-A6C34878D82A}">
                    <a16:rowId xmlns:a16="http://schemas.microsoft.com/office/drawing/2014/main" val="1473338060"/>
                  </a:ext>
                </a:extLst>
              </a:tr>
            </a:tbl>
          </a:graphicData>
        </a:graphic>
      </p:graphicFrame>
    </p:spTree>
    <p:extLst>
      <p:ext uri="{BB962C8B-B14F-4D97-AF65-F5344CB8AC3E}">
        <p14:creationId xmlns:p14="http://schemas.microsoft.com/office/powerpoint/2010/main" val="1355932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7380-D5DE-311F-9714-F3FEE1542476}"/>
              </a:ext>
            </a:extLst>
          </p:cNvPr>
          <p:cNvSpPr>
            <a:spLocks noGrp="1"/>
          </p:cNvSpPr>
          <p:nvPr>
            <p:ph type="title"/>
          </p:nvPr>
        </p:nvSpPr>
        <p:spPr>
          <a:xfrm>
            <a:off x="184192" y="1391660"/>
            <a:ext cx="4200507" cy="3046667"/>
          </a:xfrm>
        </p:spPr>
        <p:txBody>
          <a:bodyPr/>
          <a:lstStyle/>
          <a:p>
            <a:r>
              <a:rPr lang="en-US" dirty="0"/>
              <a:t>Six Circles of Hell: </a:t>
            </a:r>
            <a:br>
              <a:rPr lang="en-US" dirty="0"/>
            </a:br>
            <a:br>
              <a:rPr lang="en-US" dirty="0"/>
            </a:br>
            <a:r>
              <a:rPr lang="en-US" dirty="0"/>
              <a:t>What (often) prevents AI/tech in drug discovery from having impact </a:t>
            </a:r>
            <a:endParaRPr lang="en-GB" dirty="0"/>
          </a:p>
        </p:txBody>
      </p:sp>
      <p:grpSp>
        <p:nvGrpSpPr>
          <p:cNvPr id="9" name="Group 8">
            <a:extLst>
              <a:ext uri="{FF2B5EF4-FFF2-40B4-BE49-F238E27FC236}">
                <a16:creationId xmlns:a16="http://schemas.microsoft.com/office/drawing/2014/main" id="{20007A03-4F29-9A5D-FB38-16DBB6A4A7FB}"/>
              </a:ext>
            </a:extLst>
          </p:cNvPr>
          <p:cNvGrpSpPr/>
          <p:nvPr/>
        </p:nvGrpSpPr>
        <p:grpSpPr>
          <a:xfrm>
            <a:off x="4572000" y="38100"/>
            <a:ext cx="6702879" cy="6781800"/>
            <a:chOff x="4572000" y="38100"/>
            <a:chExt cx="6702879" cy="6781800"/>
          </a:xfrm>
        </p:grpSpPr>
        <p:sp>
          <p:nvSpPr>
            <p:cNvPr id="4" name="Oval 3">
              <a:extLst>
                <a:ext uri="{FF2B5EF4-FFF2-40B4-BE49-F238E27FC236}">
                  <a16:creationId xmlns:a16="http://schemas.microsoft.com/office/drawing/2014/main" id="{11A5E3A9-65D0-8075-115A-FA00DDB684B2}"/>
                </a:ext>
              </a:extLst>
            </p:cNvPr>
            <p:cNvSpPr/>
            <p:nvPr/>
          </p:nvSpPr>
          <p:spPr bwMode="auto">
            <a:xfrm>
              <a:off x="6765828" y="2284909"/>
              <a:ext cx="2286000" cy="2286000"/>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5" name="Oval 4">
              <a:extLst>
                <a:ext uri="{FF2B5EF4-FFF2-40B4-BE49-F238E27FC236}">
                  <a16:creationId xmlns:a16="http://schemas.microsoft.com/office/drawing/2014/main" id="{79647C4E-779B-A60F-EDB9-5CC2556D409C}"/>
                </a:ext>
              </a:extLst>
            </p:cNvPr>
            <p:cNvSpPr/>
            <p:nvPr/>
          </p:nvSpPr>
          <p:spPr bwMode="auto">
            <a:xfrm>
              <a:off x="7219301" y="2751634"/>
              <a:ext cx="1375327" cy="1375327"/>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6" name="Oval 5">
              <a:extLst>
                <a:ext uri="{FF2B5EF4-FFF2-40B4-BE49-F238E27FC236}">
                  <a16:creationId xmlns:a16="http://schemas.microsoft.com/office/drawing/2014/main" id="{68C4565F-1692-73C6-DF6B-090DBD36C060}"/>
                </a:ext>
              </a:extLst>
            </p:cNvPr>
            <p:cNvSpPr/>
            <p:nvPr/>
          </p:nvSpPr>
          <p:spPr bwMode="auto">
            <a:xfrm>
              <a:off x="6321880" y="1827709"/>
              <a:ext cx="3187148" cy="3200400"/>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8" name="TextBox 7">
              <a:extLst>
                <a:ext uri="{FF2B5EF4-FFF2-40B4-BE49-F238E27FC236}">
                  <a16:creationId xmlns:a16="http://schemas.microsoft.com/office/drawing/2014/main" id="{61C86693-AB48-D6A1-DAFA-61933854A795}"/>
                </a:ext>
              </a:extLst>
            </p:cNvPr>
            <p:cNvSpPr txBox="1"/>
            <p:nvPr/>
          </p:nvSpPr>
          <p:spPr>
            <a:xfrm>
              <a:off x="7133003" y="3079596"/>
              <a:ext cx="1522759" cy="769441"/>
            </a:xfrm>
            <a:prstGeom prst="rect">
              <a:avLst/>
            </a:prstGeom>
            <a:noFill/>
          </p:spPr>
          <p:txBody>
            <a:bodyPr wrap="square" rtlCol="0">
              <a:spAutoFit/>
            </a:bodyPr>
            <a:lstStyle/>
            <a:p>
              <a:pPr algn="ctr"/>
              <a:r>
                <a:rPr lang="en-US" sz="2200" dirty="0"/>
                <a:t>Clinical Goal</a:t>
              </a:r>
              <a:endParaRPr lang="en-GB" sz="2200" dirty="0"/>
            </a:p>
          </p:txBody>
        </p:sp>
        <p:sp>
          <p:nvSpPr>
            <p:cNvPr id="11" name="Oval 10">
              <a:extLst>
                <a:ext uri="{FF2B5EF4-FFF2-40B4-BE49-F238E27FC236}">
                  <a16:creationId xmlns:a16="http://schemas.microsoft.com/office/drawing/2014/main" id="{38325C8F-3681-8439-6F4C-F46CFEFFCDA5}"/>
                </a:ext>
              </a:extLst>
            </p:cNvPr>
            <p:cNvSpPr/>
            <p:nvPr/>
          </p:nvSpPr>
          <p:spPr bwMode="auto">
            <a:xfrm>
              <a:off x="5851428" y="1370509"/>
              <a:ext cx="4096578" cy="4113611"/>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13" name="Oval 12">
              <a:extLst>
                <a:ext uri="{FF2B5EF4-FFF2-40B4-BE49-F238E27FC236}">
                  <a16:creationId xmlns:a16="http://schemas.microsoft.com/office/drawing/2014/main" id="{E853FA97-F8EF-7A66-6B97-C4C93723F95D}"/>
                </a:ext>
              </a:extLst>
            </p:cNvPr>
            <p:cNvSpPr/>
            <p:nvPr/>
          </p:nvSpPr>
          <p:spPr bwMode="auto">
            <a:xfrm>
              <a:off x="5407480" y="952500"/>
              <a:ext cx="4953000" cy="4973594"/>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bg1"/>
                </a:solidFill>
                <a:effectLst/>
                <a:latin typeface="Minion"/>
              </a:endParaRPr>
            </a:p>
          </p:txBody>
        </p:sp>
        <p:sp>
          <p:nvSpPr>
            <p:cNvPr id="15" name="Oval 14">
              <a:extLst>
                <a:ext uri="{FF2B5EF4-FFF2-40B4-BE49-F238E27FC236}">
                  <a16:creationId xmlns:a16="http://schemas.microsoft.com/office/drawing/2014/main" id="{F20AEF9D-DEB0-062B-87EA-EDE74C069B8E}"/>
                </a:ext>
              </a:extLst>
            </p:cNvPr>
            <p:cNvSpPr/>
            <p:nvPr/>
          </p:nvSpPr>
          <p:spPr>
            <a:xfrm>
              <a:off x="5854570" y="1257998"/>
              <a:ext cx="4157413" cy="2722877"/>
            </a:xfrm>
            <a:prstGeom prst="ellipse">
              <a:avLst/>
            </a:prstGeom>
            <a:noFill/>
          </p:spPr>
          <p:txBody>
            <a:bodyPr wrap="none" lIns="91440" tIns="45720" rIns="91440" bIns="45720">
              <a:prstTxWarp prst="textArchUp">
                <a:avLst>
                  <a:gd name="adj" fmla="val 10817531"/>
                </a:avLst>
              </a:prstTxWarp>
              <a:spAutoFit/>
            </a:bodyPr>
            <a:lstStyle/>
            <a:p>
              <a:pPr algn="ctr"/>
              <a:r>
                <a:rPr lang="en-US" sz="2400" dirty="0">
                  <a:ln w="0">
                    <a:noFill/>
                  </a:ln>
                </a:rPr>
                <a:t>3</a:t>
              </a:r>
              <a:r>
                <a:rPr lang="en-US" sz="2400" b="0" cap="none" spc="0" dirty="0">
                  <a:ln w="0">
                    <a:noFill/>
                  </a:ln>
                </a:rPr>
                <a:t>. Model</a:t>
              </a:r>
              <a:r>
                <a:rPr lang="en-US" sz="2400" b="0" cap="none" spc="0" dirty="0">
                  <a:ln w="0">
                    <a:noFill/>
                  </a:ln>
                  <a:effectLst>
                    <a:outerShdw blurRad="38100" dist="19050" dir="2700000" algn="tl" rotWithShape="0">
                      <a:schemeClr val="dk1">
                        <a:alpha val="40000"/>
                      </a:schemeClr>
                    </a:outerShdw>
                  </a:effectLst>
                </a:rPr>
                <a:t> vs ‘</a:t>
              </a:r>
              <a:r>
                <a:rPr lang="en-US" sz="2400" b="0" cap="none" spc="0" dirty="0">
                  <a:ln w="0">
                    <a:noFill/>
                  </a:ln>
                </a:rPr>
                <a:t>Process’</a:t>
              </a:r>
            </a:p>
          </p:txBody>
        </p:sp>
        <p:sp>
          <p:nvSpPr>
            <p:cNvPr id="16" name="Rectangle 15">
              <a:extLst>
                <a:ext uri="{FF2B5EF4-FFF2-40B4-BE49-F238E27FC236}">
                  <a16:creationId xmlns:a16="http://schemas.microsoft.com/office/drawing/2014/main" id="{8299506A-47CE-8A28-CBBD-19577432B66B}"/>
                </a:ext>
              </a:extLst>
            </p:cNvPr>
            <p:cNvSpPr/>
            <p:nvPr/>
          </p:nvSpPr>
          <p:spPr>
            <a:xfrm>
              <a:off x="6824572" y="2061398"/>
              <a:ext cx="2139620" cy="1707192"/>
            </a:xfrm>
            <a:prstGeom prst="rect">
              <a:avLst/>
            </a:prstGeom>
            <a:noFill/>
          </p:spPr>
          <p:txBody>
            <a:bodyPr wrap="none" lIns="91440" tIns="45720" rIns="91440" bIns="45720">
              <a:prstTxWarp prst="textArchUp">
                <a:avLst/>
              </a:prstTxWarp>
              <a:spAutoFit/>
            </a:bodyPr>
            <a:lstStyle/>
            <a:p>
              <a:pPr algn="ctr"/>
              <a:r>
                <a:rPr lang="en-US" sz="2400" dirty="0">
                  <a:ln w="0"/>
                </a:rPr>
                <a:t>2</a:t>
              </a:r>
              <a:r>
                <a:rPr lang="en-US" sz="2400" b="0" cap="none" spc="0" dirty="0">
                  <a:ln w="0"/>
                </a:rPr>
                <a:t>. Irrelevant metrics</a:t>
              </a:r>
              <a:endParaRPr lang="en-GB" sz="2400" b="0" cap="none" spc="0" dirty="0">
                <a:ln w="0"/>
              </a:endParaRPr>
            </a:p>
          </p:txBody>
        </p:sp>
        <p:sp>
          <p:nvSpPr>
            <p:cNvPr id="17" name="Rectangle 16">
              <a:extLst>
                <a:ext uri="{FF2B5EF4-FFF2-40B4-BE49-F238E27FC236}">
                  <a16:creationId xmlns:a16="http://schemas.microsoft.com/office/drawing/2014/main" id="{5FCEFFEF-46BE-FD91-35FE-9112430C4294}"/>
                </a:ext>
              </a:extLst>
            </p:cNvPr>
            <p:cNvSpPr/>
            <p:nvPr/>
          </p:nvSpPr>
          <p:spPr>
            <a:xfrm>
              <a:off x="6248400" y="1194010"/>
              <a:ext cx="3269691" cy="1906291"/>
            </a:xfrm>
            <a:prstGeom prst="rect">
              <a:avLst/>
            </a:prstGeom>
            <a:noFill/>
          </p:spPr>
          <p:txBody>
            <a:bodyPr wrap="none" lIns="91440" tIns="45720" rIns="91440" bIns="45720">
              <a:prstTxWarp prst="textArchUp">
                <a:avLst/>
              </a:prstTxWarp>
              <a:spAutoFit/>
            </a:bodyPr>
            <a:lstStyle/>
            <a:p>
              <a:pPr algn="ctr"/>
              <a:r>
                <a:rPr lang="en-US" sz="2400" b="0" cap="none" spc="0" dirty="0">
                  <a:ln w="0"/>
                </a:rPr>
                <a:t>4. Tech Push vs Science Pull</a:t>
              </a:r>
            </a:p>
          </p:txBody>
        </p:sp>
        <p:sp>
          <p:nvSpPr>
            <p:cNvPr id="19" name="Rectangle 18">
              <a:extLst>
                <a:ext uri="{FF2B5EF4-FFF2-40B4-BE49-F238E27FC236}">
                  <a16:creationId xmlns:a16="http://schemas.microsoft.com/office/drawing/2014/main" id="{C5F5DFB9-E955-DF69-E8A5-0537260CC390}"/>
                </a:ext>
              </a:extLst>
            </p:cNvPr>
            <p:cNvSpPr/>
            <p:nvPr/>
          </p:nvSpPr>
          <p:spPr>
            <a:xfrm rot="239603">
              <a:off x="6096561" y="751352"/>
              <a:ext cx="3741076" cy="2412088"/>
            </a:xfrm>
            <a:prstGeom prst="rect">
              <a:avLst/>
            </a:prstGeom>
            <a:noFill/>
          </p:spPr>
          <p:txBody>
            <a:bodyPr wrap="none" lIns="91440" tIns="45720" rIns="91440" bIns="45720">
              <a:prstTxWarp prst="textArchUp">
                <a:avLst/>
              </a:prstTxWarp>
              <a:spAutoFit/>
            </a:bodyPr>
            <a:lstStyle/>
            <a:p>
              <a:pPr algn="ctr"/>
              <a:r>
                <a:rPr lang="en-US" sz="2400" b="0" cap="none" spc="0" dirty="0">
                  <a:ln w="0"/>
                </a:rPr>
                <a:t>5. It’s Always The Incentives</a:t>
              </a:r>
            </a:p>
          </p:txBody>
        </p:sp>
        <p:sp>
          <p:nvSpPr>
            <p:cNvPr id="20" name="Oval 19">
              <a:extLst>
                <a:ext uri="{FF2B5EF4-FFF2-40B4-BE49-F238E27FC236}">
                  <a16:creationId xmlns:a16="http://schemas.microsoft.com/office/drawing/2014/main" id="{43B7D195-A85C-32EF-8FBE-A9F4486A7CEA}"/>
                </a:ext>
              </a:extLst>
            </p:cNvPr>
            <p:cNvSpPr/>
            <p:nvPr/>
          </p:nvSpPr>
          <p:spPr bwMode="auto">
            <a:xfrm>
              <a:off x="4969330" y="506136"/>
              <a:ext cx="5829300" cy="5893814"/>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bg1"/>
                </a:solidFill>
                <a:effectLst/>
                <a:latin typeface="Minion"/>
              </a:endParaRPr>
            </a:p>
          </p:txBody>
        </p:sp>
        <p:sp>
          <p:nvSpPr>
            <p:cNvPr id="22" name="Rectangle 21">
              <a:extLst>
                <a:ext uri="{FF2B5EF4-FFF2-40B4-BE49-F238E27FC236}">
                  <a16:creationId xmlns:a16="http://schemas.microsoft.com/office/drawing/2014/main" id="{B64472DB-66CC-EC08-9E9C-04FBFB290F77}"/>
                </a:ext>
              </a:extLst>
            </p:cNvPr>
            <p:cNvSpPr/>
            <p:nvPr/>
          </p:nvSpPr>
          <p:spPr>
            <a:xfrm>
              <a:off x="5875150" y="303944"/>
              <a:ext cx="4096577" cy="2374122"/>
            </a:xfrm>
            <a:prstGeom prst="rect">
              <a:avLst/>
            </a:prstGeom>
            <a:noFill/>
          </p:spPr>
          <p:txBody>
            <a:bodyPr wrap="none" lIns="91440" tIns="45720" rIns="91440" bIns="45720">
              <a:prstTxWarp prst="textArchUp">
                <a:avLst>
                  <a:gd name="adj" fmla="val 10757174"/>
                </a:avLst>
              </a:prstTxWarp>
              <a:spAutoFit/>
            </a:bodyPr>
            <a:lstStyle/>
            <a:p>
              <a:pPr algn="ctr"/>
              <a:r>
                <a:rPr lang="en-US" sz="2400" b="0" cap="none" spc="0" dirty="0">
                  <a:ln w="0"/>
                </a:rPr>
                <a:t>6. Current Trends in Society</a:t>
              </a:r>
            </a:p>
          </p:txBody>
        </p:sp>
        <p:sp>
          <p:nvSpPr>
            <p:cNvPr id="3" name="Rectangle 2">
              <a:extLst>
                <a:ext uri="{FF2B5EF4-FFF2-40B4-BE49-F238E27FC236}">
                  <a16:creationId xmlns:a16="http://schemas.microsoft.com/office/drawing/2014/main" id="{AD3AF0C3-D4D4-1B24-19C0-41FB8A60D230}"/>
                </a:ext>
              </a:extLst>
            </p:cNvPr>
            <p:cNvSpPr/>
            <p:nvPr/>
          </p:nvSpPr>
          <p:spPr>
            <a:xfrm>
              <a:off x="6968122" y="2547179"/>
              <a:ext cx="1956275" cy="2286000"/>
            </a:xfrm>
            <a:prstGeom prst="rect">
              <a:avLst/>
            </a:prstGeom>
            <a:noFill/>
          </p:spPr>
          <p:txBody>
            <a:bodyPr wrap="none" lIns="91440" tIns="45720" rIns="91440" bIns="45720">
              <a:prstTxWarp prst="textArchUp">
                <a:avLst/>
              </a:prstTxWarp>
              <a:spAutoFit/>
            </a:bodyPr>
            <a:lstStyle/>
            <a:p>
              <a:pPr algn="ctr"/>
              <a:r>
                <a:rPr lang="en-US" sz="2400" b="0" cap="none" spc="0" dirty="0">
                  <a:ln w="0"/>
                  <a:effectLst>
                    <a:outerShdw blurRad="38100" dist="19050" dir="2700000" algn="tl" rotWithShape="0">
                      <a:schemeClr val="dk1">
                        <a:alpha val="40000"/>
                      </a:schemeClr>
                    </a:outerShdw>
                  </a:effectLst>
                </a:rPr>
                <a:t>1. Biological data</a:t>
              </a:r>
            </a:p>
          </p:txBody>
        </p:sp>
        <p:sp>
          <p:nvSpPr>
            <p:cNvPr id="7" name="Oval 6">
              <a:extLst>
                <a:ext uri="{FF2B5EF4-FFF2-40B4-BE49-F238E27FC236}">
                  <a16:creationId xmlns:a16="http://schemas.microsoft.com/office/drawing/2014/main" id="{E572C113-19A9-3D88-3A44-6DA67A3DDAE2}"/>
                </a:ext>
              </a:extLst>
            </p:cNvPr>
            <p:cNvSpPr/>
            <p:nvPr/>
          </p:nvSpPr>
          <p:spPr bwMode="auto">
            <a:xfrm>
              <a:off x="4572000" y="38100"/>
              <a:ext cx="6702879" cy="6781800"/>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bg1"/>
                </a:solidFill>
                <a:effectLst/>
                <a:latin typeface="Minion"/>
              </a:endParaRPr>
            </a:p>
          </p:txBody>
        </p:sp>
        <p:sp>
          <p:nvSpPr>
            <p:cNvPr id="10" name="Arrow: Right 9">
              <a:extLst>
                <a:ext uri="{FF2B5EF4-FFF2-40B4-BE49-F238E27FC236}">
                  <a16:creationId xmlns:a16="http://schemas.microsoft.com/office/drawing/2014/main" id="{58E06100-651C-C2BB-F720-3B5C5030C6CF}"/>
                </a:ext>
              </a:extLst>
            </p:cNvPr>
            <p:cNvSpPr/>
            <p:nvPr/>
          </p:nvSpPr>
          <p:spPr bwMode="auto">
            <a:xfrm rot="20162281">
              <a:off x="8641812" y="2790947"/>
              <a:ext cx="2432960" cy="389382"/>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sp>
          <p:nvSpPr>
            <p:cNvPr id="14" name="Arrow: Right 13">
              <a:extLst>
                <a:ext uri="{FF2B5EF4-FFF2-40B4-BE49-F238E27FC236}">
                  <a16:creationId xmlns:a16="http://schemas.microsoft.com/office/drawing/2014/main" id="{E20EB9EA-07D2-FAD5-D393-854A167D3973}"/>
                </a:ext>
              </a:extLst>
            </p:cNvPr>
            <p:cNvSpPr/>
            <p:nvPr/>
          </p:nvSpPr>
          <p:spPr bwMode="auto">
            <a:xfrm rot="12904723">
              <a:off x="4806848" y="2592919"/>
              <a:ext cx="2432960" cy="389382"/>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chemeClr val="bg1"/>
                </a:solidFill>
                <a:effectLst/>
                <a:latin typeface="Minion"/>
              </a:endParaRPr>
            </a:p>
          </p:txBody>
        </p:sp>
      </p:grpSp>
    </p:spTree>
    <p:extLst>
      <p:ext uri="{BB962C8B-B14F-4D97-AF65-F5344CB8AC3E}">
        <p14:creationId xmlns:p14="http://schemas.microsoft.com/office/powerpoint/2010/main" val="2755585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CAE5-D92A-F9A7-077E-919B0F5F42B8}"/>
              </a:ext>
            </a:extLst>
          </p:cNvPr>
          <p:cNvSpPr>
            <a:spLocks noGrp="1"/>
          </p:cNvSpPr>
          <p:nvPr>
            <p:ph type="title"/>
          </p:nvPr>
        </p:nvSpPr>
        <p:spPr>
          <a:xfrm>
            <a:off x="685800" y="448865"/>
            <a:ext cx="7557558" cy="633413"/>
          </a:xfrm>
        </p:spPr>
        <p:txBody>
          <a:bodyPr/>
          <a:lstStyle/>
          <a:p>
            <a:r>
              <a:rPr lang="en-GB" dirty="0"/>
              <a:t>Sweet spot: Relevant biological systems + ‘AI’</a:t>
            </a:r>
          </a:p>
        </p:txBody>
      </p:sp>
      <p:sp>
        <p:nvSpPr>
          <p:cNvPr id="3" name="Content Placeholder 2">
            <a:extLst>
              <a:ext uri="{FF2B5EF4-FFF2-40B4-BE49-F238E27FC236}">
                <a16:creationId xmlns:a16="http://schemas.microsoft.com/office/drawing/2014/main" id="{0C07F54B-8B23-CE1E-5B03-B861ADE5107F}"/>
              </a:ext>
            </a:extLst>
          </p:cNvPr>
          <p:cNvSpPr>
            <a:spLocks noGrp="1"/>
          </p:cNvSpPr>
          <p:nvPr>
            <p:ph idx="1"/>
          </p:nvPr>
        </p:nvSpPr>
        <p:spPr>
          <a:xfrm>
            <a:off x="381000" y="2209800"/>
            <a:ext cx="10058400" cy="4343400"/>
          </a:xfrm>
        </p:spPr>
        <p:txBody>
          <a:bodyPr/>
          <a:lstStyle/>
          <a:p>
            <a:r>
              <a:rPr lang="en-GB" sz="2800" dirty="0"/>
              <a:t>Relevant biological context – say, human-derived co-culture/iPSC systems</a:t>
            </a:r>
          </a:p>
          <a:p>
            <a:r>
              <a:rPr lang="en-GB" sz="2800" dirty="0"/>
              <a:t>Right marker(s)/endpoints, validated in use context</a:t>
            </a:r>
          </a:p>
          <a:p>
            <a:r>
              <a:rPr lang="en-GB" sz="2800" dirty="0"/>
              <a:t>Sufficiently powered datasets (size, diversity/e.g. pathway coverage, …)</a:t>
            </a:r>
          </a:p>
          <a:p>
            <a:pPr marL="0" indent="0">
              <a:buNone/>
            </a:pPr>
            <a:r>
              <a:rPr lang="en-GB" sz="2800" dirty="0"/>
              <a:t>				AND THEN use</a:t>
            </a:r>
          </a:p>
          <a:p>
            <a:r>
              <a:rPr lang="en-GB" sz="2800" dirty="0"/>
              <a:t>‘AI’ for analysis</a:t>
            </a:r>
          </a:p>
          <a:p>
            <a:endParaRPr lang="en-GB" sz="2800" dirty="0"/>
          </a:p>
          <a:p>
            <a:r>
              <a:rPr lang="en-GB" sz="2800" dirty="0"/>
              <a:t>Not new, but not what we always do right now either</a:t>
            </a:r>
          </a:p>
        </p:txBody>
      </p:sp>
      <p:pic>
        <p:nvPicPr>
          <p:cNvPr id="5" name="Picture 4">
            <a:extLst>
              <a:ext uri="{FF2B5EF4-FFF2-40B4-BE49-F238E27FC236}">
                <a16:creationId xmlns:a16="http://schemas.microsoft.com/office/drawing/2014/main" id="{DE2894BD-1FBC-2DE4-0754-3A85C63B5A80}"/>
              </a:ext>
            </a:extLst>
          </p:cNvPr>
          <p:cNvPicPr>
            <a:picLocks noChangeAspect="1"/>
          </p:cNvPicPr>
          <p:nvPr/>
        </p:nvPicPr>
        <p:blipFill>
          <a:blip r:embed="rId2"/>
          <a:stretch>
            <a:fillRect/>
          </a:stretch>
        </p:blipFill>
        <p:spPr>
          <a:xfrm>
            <a:off x="8382000" y="176212"/>
            <a:ext cx="3372150" cy="2033587"/>
          </a:xfrm>
          <a:prstGeom prst="rect">
            <a:avLst/>
          </a:prstGeom>
        </p:spPr>
      </p:pic>
    </p:spTree>
    <p:extLst>
      <p:ext uri="{BB962C8B-B14F-4D97-AF65-F5344CB8AC3E}">
        <p14:creationId xmlns:p14="http://schemas.microsoft.com/office/powerpoint/2010/main" val="2730160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6A0E1-5A37-0449-5B3D-2A33BE344A1F}"/>
              </a:ext>
            </a:extLst>
          </p:cNvPr>
          <p:cNvSpPr>
            <a:spLocks noGrp="1"/>
          </p:cNvSpPr>
          <p:nvPr>
            <p:ph type="title"/>
          </p:nvPr>
        </p:nvSpPr>
        <p:spPr>
          <a:xfrm>
            <a:off x="381000" y="333376"/>
            <a:ext cx="11567582" cy="633413"/>
          </a:xfrm>
        </p:spPr>
        <p:txBody>
          <a:bodyPr/>
          <a:lstStyle/>
          <a:p>
            <a:r>
              <a:rPr lang="en-US" dirty="0"/>
              <a:t>Summary: Where does AI in drug discovery stand?</a:t>
            </a:r>
            <a:endParaRPr lang="en-GB" dirty="0"/>
          </a:p>
        </p:txBody>
      </p:sp>
      <p:sp>
        <p:nvSpPr>
          <p:cNvPr id="3" name="Content Placeholder 2">
            <a:extLst>
              <a:ext uri="{FF2B5EF4-FFF2-40B4-BE49-F238E27FC236}">
                <a16:creationId xmlns:a16="http://schemas.microsoft.com/office/drawing/2014/main" id="{6E37C2B4-6E8A-8F12-387D-29BAA90DA388}"/>
              </a:ext>
            </a:extLst>
          </p:cNvPr>
          <p:cNvSpPr>
            <a:spLocks noGrp="1"/>
          </p:cNvSpPr>
          <p:nvPr>
            <p:ph idx="1"/>
          </p:nvPr>
        </p:nvSpPr>
        <p:spPr>
          <a:xfrm>
            <a:off x="608050" y="1226788"/>
            <a:ext cx="6324600" cy="4608512"/>
          </a:xfrm>
        </p:spPr>
        <p:txBody>
          <a:bodyPr/>
          <a:lstStyle/>
          <a:p>
            <a:pPr marL="0" indent="0">
              <a:buNone/>
            </a:pPr>
            <a:r>
              <a:rPr lang="en-US" sz="2800" dirty="0"/>
              <a:t>Aspects of data, model generation and validation, and incentives make it often  difficult to arrive at human-relevant models</a:t>
            </a:r>
          </a:p>
          <a:p>
            <a:pPr marL="0" indent="0">
              <a:buNone/>
            </a:pPr>
            <a:endParaRPr lang="en-US" sz="2800" dirty="0"/>
          </a:p>
          <a:p>
            <a:pPr marL="0" indent="0">
              <a:buNone/>
            </a:pPr>
            <a:r>
              <a:rPr lang="en-US" sz="2800" dirty="0"/>
              <a:t>We need to </a:t>
            </a:r>
            <a:r>
              <a:rPr lang="en-US" sz="2800" b="1" dirty="0"/>
              <a:t>align aims, data, methods, and validation </a:t>
            </a:r>
            <a:r>
              <a:rPr lang="en-US" sz="2800" dirty="0"/>
              <a:t>to go beyond optimization of irrelevant metrics in proxy spaces, and towards making better decisions in real life</a:t>
            </a:r>
          </a:p>
          <a:p>
            <a:endParaRPr lang="en-US" sz="2800" dirty="0"/>
          </a:p>
          <a:p>
            <a:endParaRPr lang="en-GB" sz="2800" dirty="0"/>
          </a:p>
        </p:txBody>
      </p:sp>
      <p:sp>
        <p:nvSpPr>
          <p:cNvPr id="5" name="TextBox 4">
            <a:extLst>
              <a:ext uri="{FF2B5EF4-FFF2-40B4-BE49-F238E27FC236}">
                <a16:creationId xmlns:a16="http://schemas.microsoft.com/office/drawing/2014/main" id="{346B061B-B401-3DD4-CDBA-4CC9AC9421A4}"/>
              </a:ext>
            </a:extLst>
          </p:cNvPr>
          <p:cNvSpPr txBox="1"/>
          <p:nvPr/>
        </p:nvSpPr>
        <p:spPr>
          <a:xfrm>
            <a:off x="792691" y="6021673"/>
            <a:ext cx="10744200" cy="1077218"/>
          </a:xfrm>
          <a:prstGeom prst="rect">
            <a:avLst/>
          </a:prstGeom>
          <a:noFill/>
        </p:spPr>
        <p:txBody>
          <a:bodyPr wrap="square" rtlCol="0">
            <a:spAutoFit/>
          </a:bodyPr>
          <a:lstStyle/>
          <a:p>
            <a:r>
              <a:rPr lang="en-US" sz="3200" dirty="0"/>
              <a:t>Contact: andreas.bender@ku.ac.ae, andreas@bio.bi </a:t>
            </a:r>
          </a:p>
          <a:p>
            <a:endParaRPr lang="en-GB" sz="3200" dirty="0"/>
          </a:p>
        </p:txBody>
      </p:sp>
      <p:pic>
        <p:nvPicPr>
          <p:cNvPr id="7" name="Picture 6">
            <a:extLst>
              <a:ext uri="{FF2B5EF4-FFF2-40B4-BE49-F238E27FC236}">
                <a16:creationId xmlns:a16="http://schemas.microsoft.com/office/drawing/2014/main" id="{C63470A4-709F-8C10-25C0-0F35747E81EF}"/>
              </a:ext>
            </a:extLst>
          </p:cNvPr>
          <p:cNvPicPr>
            <a:picLocks noChangeAspect="1"/>
          </p:cNvPicPr>
          <p:nvPr/>
        </p:nvPicPr>
        <p:blipFill>
          <a:blip r:embed="rId2"/>
          <a:stretch>
            <a:fillRect/>
          </a:stretch>
        </p:blipFill>
        <p:spPr>
          <a:xfrm>
            <a:off x="7315200" y="1413161"/>
            <a:ext cx="4268750" cy="4319016"/>
          </a:xfrm>
          <a:prstGeom prst="rect">
            <a:avLst/>
          </a:prstGeom>
        </p:spPr>
      </p:pic>
    </p:spTree>
    <p:extLst>
      <p:ext uri="{BB962C8B-B14F-4D97-AF65-F5344CB8AC3E}">
        <p14:creationId xmlns:p14="http://schemas.microsoft.com/office/powerpoint/2010/main" val="1058281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8BA0-88B0-F0EB-1288-0896CE30B766}"/>
              </a:ext>
            </a:extLst>
          </p:cNvPr>
          <p:cNvSpPr>
            <a:spLocks noGrp="1"/>
          </p:cNvSpPr>
          <p:nvPr>
            <p:ph type="title"/>
          </p:nvPr>
        </p:nvSpPr>
        <p:spPr>
          <a:xfrm>
            <a:off x="495300" y="113016"/>
            <a:ext cx="11201400" cy="633413"/>
          </a:xfrm>
        </p:spPr>
        <p:txBody>
          <a:bodyPr/>
          <a:lstStyle/>
          <a:p>
            <a:r>
              <a:rPr lang="en-US" sz="3400" dirty="0"/>
              <a:t>With Special Thanks to Dante’s ‘Nice Circles of Hell’</a:t>
            </a:r>
            <a:endParaRPr lang="en-GB" sz="3400" dirty="0"/>
          </a:p>
        </p:txBody>
      </p:sp>
      <p:pic>
        <p:nvPicPr>
          <p:cNvPr id="7" name="Picture 6" descr="A diagram of the ancient roman empire&#10;&#10;AI-generated content may be incorrect.">
            <a:extLst>
              <a:ext uri="{FF2B5EF4-FFF2-40B4-BE49-F238E27FC236}">
                <a16:creationId xmlns:a16="http://schemas.microsoft.com/office/drawing/2014/main" id="{9B02200F-B9E0-A03F-CC83-8272BC1BD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5609" y="894789"/>
            <a:ext cx="7298258" cy="5637904"/>
          </a:xfrm>
          <a:prstGeom prst="rect">
            <a:avLst/>
          </a:prstGeom>
        </p:spPr>
      </p:pic>
      <p:pic>
        <p:nvPicPr>
          <p:cNvPr id="6" name="Content Placeholder 5" descr="A map of the hell&#10;&#10;AI-generated content may be incorrect.">
            <a:extLst>
              <a:ext uri="{FF2B5EF4-FFF2-40B4-BE49-F238E27FC236}">
                <a16:creationId xmlns:a16="http://schemas.microsoft.com/office/drawing/2014/main" id="{EBF446D5-D467-3C82-D335-AA8A8EEF3C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61" y="894789"/>
            <a:ext cx="4572000" cy="4572000"/>
          </a:xfrm>
        </p:spPr>
      </p:pic>
      <p:pic>
        <p:nvPicPr>
          <p:cNvPr id="4" name="Picture 3" descr="A cartoon of a person in a field of grass&#10;&#10;AI-generated content may be incorrect.">
            <a:extLst>
              <a:ext uri="{FF2B5EF4-FFF2-40B4-BE49-F238E27FC236}">
                <a16:creationId xmlns:a16="http://schemas.microsoft.com/office/drawing/2014/main" id="{8EBDDFC4-C53E-6FFD-41A9-84ED0AEBC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2809980"/>
            <a:ext cx="2621237" cy="3722713"/>
          </a:xfrm>
          <a:prstGeom prst="rect">
            <a:avLst/>
          </a:prstGeom>
        </p:spPr>
      </p:pic>
      <p:sp>
        <p:nvSpPr>
          <p:cNvPr id="5" name="Content Placeholder 2">
            <a:extLst>
              <a:ext uri="{FF2B5EF4-FFF2-40B4-BE49-F238E27FC236}">
                <a16:creationId xmlns:a16="http://schemas.microsoft.com/office/drawing/2014/main" id="{DE23487C-DAE5-66EA-EA6F-3CD0D901104B}"/>
              </a:ext>
            </a:extLst>
          </p:cNvPr>
          <p:cNvSpPr txBox="1">
            <a:spLocks/>
          </p:cNvSpPr>
          <p:nvPr/>
        </p:nvSpPr>
        <p:spPr bwMode="auto">
          <a:xfrm>
            <a:off x="11654" y="5969486"/>
            <a:ext cx="4183866" cy="82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ts val="6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600">
                <a:solidFill>
                  <a:schemeClr val="bg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 typeface="Arial" charset="0"/>
              <a:buNone/>
            </a:pPr>
            <a:r>
              <a:rPr lang="en-US" sz="2000" kern="0" dirty="0"/>
              <a:t>From Kozachok's Inferno: 3rd Circle of Hell: GLUTTONY</a:t>
            </a:r>
            <a:endParaRPr lang="en-GB" sz="2000" kern="0" dirty="0"/>
          </a:p>
        </p:txBody>
      </p:sp>
    </p:spTree>
    <p:extLst>
      <p:ext uri="{BB962C8B-B14F-4D97-AF65-F5344CB8AC3E}">
        <p14:creationId xmlns:p14="http://schemas.microsoft.com/office/powerpoint/2010/main" val="2333399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D226-3DD2-40EE-9600-D62A0C1E0D5A}"/>
              </a:ext>
            </a:extLst>
          </p:cNvPr>
          <p:cNvSpPr>
            <a:spLocks noGrp="1"/>
          </p:cNvSpPr>
          <p:nvPr>
            <p:ph type="title"/>
          </p:nvPr>
        </p:nvSpPr>
        <p:spPr>
          <a:xfrm>
            <a:off x="381000" y="457200"/>
            <a:ext cx="11277600" cy="633413"/>
          </a:xfrm>
        </p:spPr>
        <p:txBody>
          <a:bodyPr/>
          <a:lstStyle/>
          <a:p>
            <a:r>
              <a:rPr lang="en-US" sz="3800" dirty="0"/>
              <a:t>This statement is frequently encountered, often celebrated… but ultimately utterly useless </a:t>
            </a:r>
            <a:endParaRPr lang="en-GB" sz="3800" dirty="0"/>
          </a:p>
        </p:txBody>
      </p:sp>
      <p:sp>
        <p:nvSpPr>
          <p:cNvPr id="3" name="Content Placeholder 2">
            <a:extLst>
              <a:ext uri="{FF2B5EF4-FFF2-40B4-BE49-F238E27FC236}">
                <a16:creationId xmlns:a16="http://schemas.microsoft.com/office/drawing/2014/main" id="{F8A949E1-98C6-03AF-6D9B-7F006760A8B1}"/>
              </a:ext>
            </a:extLst>
          </p:cNvPr>
          <p:cNvSpPr>
            <a:spLocks noGrp="1"/>
          </p:cNvSpPr>
          <p:nvPr>
            <p:ph idx="1"/>
          </p:nvPr>
        </p:nvSpPr>
        <p:spPr>
          <a:xfrm>
            <a:off x="789518" y="2133600"/>
            <a:ext cx="10517716" cy="1676400"/>
          </a:xfrm>
        </p:spPr>
        <p:txBody>
          <a:bodyPr/>
          <a:lstStyle/>
          <a:p>
            <a:pPr marL="0" indent="0" algn="ctr">
              <a:buNone/>
            </a:pPr>
            <a:r>
              <a:rPr lang="en-US" sz="4200" dirty="0"/>
              <a:t>'Our model achieves 93% Performance on This and that Benchmark, which Outperforms SOTA and revolutionizes drug Discovery, for the 1001</a:t>
            </a:r>
            <a:r>
              <a:rPr lang="en-US" sz="4200" baseline="30000" dirty="0"/>
              <a:t>st</a:t>
            </a:r>
            <a:r>
              <a:rPr lang="en-US" sz="4200" dirty="0"/>
              <a:t> time'</a:t>
            </a:r>
            <a:endParaRPr lang="en-GB" sz="4200" dirty="0"/>
          </a:p>
        </p:txBody>
      </p:sp>
      <p:sp>
        <p:nvSpPr>
          <p:cNvPr id="4" name="TextBox 3">
            <a:extLst>
              <a:ext uri="{FF2B5EF4-FFF2-40B4-BE49-F238E27FC236}">
                <a16:creationId xmlns:a16="http://schemas.microsoft.com/office/drawing/2014/main" id="{6CD83FBD-6ED6-1188-1F7B-A6498303F9A9}"/>
              </a:ext>
            </a:extLst>
          </p:cNvPr>
          <p:cNvSpPr txBox="1"/>
          <p:nvPr/>
        </p:nvSpPr>
        <p:spPr>
          <a:xfrm>
            <a:off x="533400" y="5911878"/>
            <a:ext cx="9296400" cy="707886"/>
          </a:xfrm>
          <a:prstGeom prst="rect">
            <a:avLst/>
          </a:prstGeom>
          <a:noFill/>
        </p:spPr>
        <p:txBody>
          <a:bodyPr wrap="square" rtlCol="0">
            <a:spAutoFit/>
          </a:bodyPr>
          <a:lstStyle/>
          <a:p>
            <a:r>
              <a:rPr lang="en-US" dirty="0"/>
              <a:t>SOTA = ‘State Of The Art’, a term frequently used in machine learning that something is as good as it currently gets </a:t>
            </a:r>
            <a:endParaRPr lang="en-GB" dirty="0"/>
          </a:p>
        </p:txBody>
      </p:sp>
    </p:spTree>
    <p:extLst>
      <p:ext uri="{BB962C8B-B14F-4D97-AF65-F5344CB8AC3E}">
        <p14:creationId xmlns:p14="http://schemas.microsoft.com/office/powerpoint/2010/main" val="1007751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2791"/>
            <a:ext cx="11582400" cy="633413"/>
          </a:xfrm>
        </p:spPr>
        <p:txBody>
          <a:bodyPr/>
          <a:lstStyle/>
          <a:p>
            <a:r>
              <a:rPr lang="en-GB" sz="3000" dirty="0"/>
              <a:t>Where we are: Big headlines (like in the 80s, or 2000s…)</a:t>
            </a:r>
            <a:endParaRPr lang="en-GB" sz="3000" i="1" dirty="0"/>
          </a:p>
        </p:txBody>
      </p:sp>
      <p:grpSp>
        <p:nvGrpSpPr>
          <p:cNvPr id="18" name="Group 17">
            <a:extLst>
              <a:ext uri="{FF2B5EF4-FFF2-40B4-BE49-F238E27FC236}">
                <a16:creationId xmlns:a16="http://schemas.microsoft.com/office/drawing/2014/main" id="{86851E59-E2AD-45F7-91B6-8979400C7759}"/>
              </a:ext>
            </a:extLst>
          </p:cNvPr>
          <p:cNvGrpSpPr/>
          <p:nvPr/>
        </p:nvGrpSpPr>
        <p:grpSpPr>
          <a:xfrm>
            <a:off x="914400" y="990600"/>
            <a:ext cx="4457098" cy="5580225"/>
            <a:chOff x="52630" y="1114057"/>
            <a:chExt cx="4457098" cy="5580225"/>
          </a:xfrm>
        </p:grpSpPr>
        <p:pic>
          <p:nvPicPr>
            <p:cNvPr id="11" name="Picture 10">
              <a:extLst>
                <a:ext uri="{FF2B5EF4-FFF2-40B4-BE49-F238E27FC236}">
                  <a16:creationId xmlns:a16="http://schemas.microsoft.com/office/drawing/2014/main" id="{9E7E1778-8B3D-4E09-BC11-442FD6AF3F80}"/>
                </a:ext>
              </a:extLst>
            </p:cNvPr>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630" y="1502849"/>
              <a:ext cx="4457098" cy="5191433"/>
            </a:xfrm>
            <a:prstGeom prst="rect">
              <a:avLst/>
            </a:prstGeom>
            <a:noFill/>
            <a:ln>
              <a:noFill/>
            </a:ln>
          </p:spPr>
        </p:pic>
        <p:sp>
          <p:nvSpPr>
            <p:cNvPr id="9" name="TextBox 8">
              <a:extLst>
                <a:ext uri="{FF2B5EF4-FFF2-40B4-BE49-F238E27FC236}">
                  <a16:creationId xmlns:a16="http://schemas.microsoft.com/office/drawing/2014/main" id="{BA0F7DE8-6234-4E26-A29D-F8540B1043F3}"/>
                </a:ext>
              </a:extLst>
            </p:cNvPr>
            <p:cNvSpPr txBox="1"/>
            <p:nvPr/>
          </p:nvSpPr>
          <p:spPr>
            <a:xfrm>
              <a:off x="65295" y="1114057"/>
              <a:ext cx="2525505" cy="400110"/>
            </a:xfrm>
            <a:prstGeom prst="rect">
              <a:avLst/>
            </a:prstGeom>
            <a:noFill/>
          </p:spPr>
          <p:txBody>
            <a:bodyPr wrap="square" rtlCol="0">
              <a:spAutoFit/>
            </a:bodyPr>
            <a:lstStyle/>
            <a:p>
              <a:r>
                <a:rPr lang="en-GB" dirty="0"/>
                <a:t>Fortune cover 1981</a:t>
              </a:r>
            </a:p>
          </p:txBody>
        </p:sp>
      </p:grpSp>
      <p:grpSp>
        <p:nvGrpSpPr>
          <p:cNvPr id="19" name="Group 18">
            <a:extLst>
              <a:ext uri="{FF2B5EF4-FFF2-40B4-BE49-F238E27FC236}">
                <a16:creationId xmlns:a16="http://schemas.microsoft.com/office/drawing/2014/main" id="{8F9EC10E-BE23-45A3-8104-23FEC06B6DC3}"/>
              </a:ext>
            </a:extLst>
          </p:cNvPr>
          <p:cNvGrpSpPr/>
          <p:nvPr/>
        </p:nvGrpSpPr>
        <p:grpSpPr>
          <a:xfrm>
            <a:off x="6400800" y="990600"/>
            <a:ext cx="4665037" cy="5486400"/>
            <a:chOff x="4504874" y="1429306"/>
            <a:chExt cx="4665037" cy="5051806"/>
          </a:xfrm>
        </p:grpSpPr>
        <p:pic>
          <p:nvPicPr>
            <p:cNvPr id="4" name="Picture 3"/>
            <p:cNvPicPr>
              <a:picLocks noChangeAspect="1"/>
            </p:cNvPicPr>
            <p:nvPr/>
          </p:nvPicPr>
          <p:blipFill>
            <a:blip r:embed="rId3"/>
            <a:stretch>
              <a:fillRect/>
            </a:stretch>
          </p:blipFill>
          <p:spPr>
            <a:xfrm>
              <a:off x="4572000" y="1960647"/>
              <a:ext cx="4533298" cy="902474"/>
            </a:xfrm>
            <a:prstGeom prst="rect">
              <a:avLst/>
            </a:prstGeom>
          </p:spPr>
        </p:pic>
        <p:pic>
          <p:nvPicPr>
            <p:cNvPr id="1028" name="Picture 4" descr="Image result for ai in drug discov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874" y="3896713"/>
              <a:ext cx="4630030" cy="2584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800600" y="4495800"/>
              <a:ext cx="2500606" cy="1323459"/>
            </a:xfrm>
            <a:prstGeom prst="rect">
              <a:avLst/>
            </a:prstGeom>
          </p:spPr>
        </p:pic>
        <p:sp>
          <p:nvSpPr>
            <p:cNvPr id="14" name="TextBox 13">
              <a:extLst>
                <a:ext uri="{FF2B5EF4-FFF2-40B4-BE49-F238E27FC236}">
                  <a16:creationId xmlns:a16="http://schemas.microsoft.com/office/drawing/2014/main" id="{728127E8-0D6A-49BD-8B12-FFA16DF70251}"/>
                </a:ext>
              </a:extLst>
            </p:cNvPr>
            <p:cNvSpPr txBox="1"/>
            <p:nvPr/>
          </p:nvSpPr>
          <p:spPr>
            <a:xfrm>
              <a:off x="4918543" y="1429306"/>
              <a:ext cx="3802692" cy="368416"/>
            </a:xfrm>
            <a:prstGeom prst="rect">
              <a:avLst/>
            </a:prstGeom>
            <a:noFill/>
          </p:spPr>
          <p:txBody>
            <a:bodyPr wrap="square" rtlCol="0">
              <a:spAutoFit/>
            </a:bodyPr>
            <a:lstStyle/>
            <a:p>
              <a:r>
                <a:rPr lang="en-GB" dirty="0"/>
                <a:t>Recent headlines (2018-today)</a:t>
              </a:r>
            </a:p>
          </p:txBody>
        </p:sp>
        <p:pic>
          <p:nvPicPr>
            <p:cNvPr id="20" name="Picture 19">
              <a:extLst>
                <a:ext uri="{FF2B5EF4-FFF2-40B4-BE49-F238E27FC236}">
                  <a16:creationId xmlns:a16="http://schemas.microsoft.com/office/drawing/2014/main" id="{C7C0187E-D430-4BC9-81D3-24395C9F79E5}"/>
                </a:ext>
              </a:extLst>
            </p:cNvPr>
            <p:cNvPicPr>
              <a:picLocks noChangeAspect="1"/>
            </p:cNvPicPr>
            <p:nvPr/>
          </p:nvPicPr>
          <p:blipFill>
            <a:blip r:embed="rId6"/>
            <a:stretch>
              <a:fillRect/>
            </a:stretch>
          </p:blipFill>
          <p:spPr>
            <a:xfrm>
              <a:off x="4504874" y="2939441"/>
              <a:ext cx="4665037" cy="866096"/>
            </a:xfrm>
            <a:prstGeom prst="rect">
              <a:avLst/>
            </a:prstGeom>
          </p:spPr>
        </p:pic>
      </p:grpSp>
    </p:spTree>
    <p:extLst>
      <p:ext uri="{BB962C8B-B14F-4D97-AF65-F5344CB8AC3E}">
        <p14:creationId xmlns:p14="http://schemas.microsoft.com/office/powerpoint/2010/main" val="426697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694F-2F05-4B62-89E2-B1D4B0651319}"/>
              </a:ext>
            </a:extLst>
          </p:cNvPr>
          <p:cNvSpPr>
            <a:spLocks noGrp="1"/>
          </p:cNvSpPr>
          <p:nvPr>
            <p:ph type="title"/>
          </p:nvPr>
        </p:nvSpPr>
        <p:spPr>
          <a:xfrm>
            <a:off x="83127" y="52387"/>
            <a:ext cx="12115800" cy="633413"/>
          </a:xfrm>
        </p:spPr>
        <p:txBody>
          <a:bodyPr/>
          <a:lstStyle/>
          <a:p>
            <a:r>
              <a:rPr lang="en-GB" sz="3200" dirty="0"/>
              <a:t>… but little translation into the clinic, and clinical success</a:t>
            </a:r>
          </a:p>
        </p:txBody>
      </p:sp>
      <p:pic>
        <p:nvPicPr>
          <p:cNvPr id="7" name="Content Placeholder 6" descr="A picture containing chart&#10;&#10;Description automatically generated">
            <a:extLst>
              <a:ext uri="{FF2B5EF4-FFF2-40B4-BE49-F238E27FC236}">
                <a16:creationId xmlns:a16="http://schemas.microsoft.com/office/drawing/2014/main" id="{42441EA3-2842-49E3-8A55-FCCA0B2470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623" y="1111702"/>
            <a:ext cx="8705527" cy="4548638"/>
          </a:xfrm>
        </p:spPr>
      </p:pic>
      <p:sp>
        <p:nvSpPr>
          <p:cNvPr id="5" name="TextBox 4">
            <a:extLst>
              <a:ext uri="{FF2B5EF4-FFF2-40B4-BE49-F238E27FC236}">
                <a16:creationId xmlns:a16="http://schemas.microsoft.com/office/drawing/2014/main" id="{31C5A8E1-C793-4A75-B7F4-7331411751C5}"/>
              </a:ext>
            </a:extLst>
          </p:cNvPr>
          <p:cNvSpPr txBox="1"/>
          <p:nvPr/>
        </p:nvSpPr>
        <p:spPr>
          <a:xfrm>
            <a:off x="76200" y="6097035"/>
            <a:ext cx="12115800" cy="646331"/>
          </a:xfrm>
          <a:prstGeom prst="rect">
            <a:avLst/>
          </a:prstGeom>
          <a:noFill/>
        </p:spPr>
        <p:txBody>
          <a:bodyPr wrap="square">
            <a:spAutoFit/>
          </a:bodyPr>
          <a:lstStyle/>
          <a:p>
            <a:r>
              <a:rPr lang="en-GB" sz="1800" dirty="0" err="1"/>
              <a:t>Jayatunga</a:t>
            </a:r>
            <a:r>
              <a:rPr lang="en-GB" sz="1800" dirty="0"/>
              <a:t> et al., AI in small-molecule drug discovery: a coming wave? </a:t>
            </a:r>
            <a:r>
              <a:rPr lang="en-GB" sz="1800" i="1" dirty="0"/>
              <a:t>Nature Reviews Drug Discovery</a:t>
            </a:r>
            <a:r>
              <a:rPr lang="en-GB" sz="1800" dirty="0"/>
              <a:t> 7 Feb 2022</a:t>
            </a:r>
          </a:p>
          <a:p>
            <a:r>
              <a:rPr lang="en-GB" sz="1800" dirty="0"/>
              <a:t>Most recent: 23 June 2023 </a:t>
            </a:r>
            <a:r>
              <a:rPr lang="en-GB" sz="1800" dirty="0" err="1"/>
              <a:t>Wellcome</a:t>
            </a:r>
            <a:r>
              <a:rPr lang="en-GB" sz="1800" dirty="0"/>
              <a:t>/BCG Report “Unlocking the Potential of AI in Drug Discovery”</a:t>
            </a:r>
          </a:p>
        </p:txBody>
      </p:sp>
      <p:sp>
        <p:nvSpPr>
          <p:cNvPr id="3" name="TextBox 2">
            <a:extLst>
              <a:ext uri="{FF2B5EF4-FFF2-40B4-BE49-F238E27FC236}">
                <a16:creationId xmlns:a16="http://schemas.microsoft.com/office/drawing/2014/main" id="{9EF97C9B-6991-46F2-B8EC-0F0E60A4AC7D}"/>
              </a:ext>
            </a:extLst>
          </p:cNvPr>
          <p:cNvSpPr txBox="1"/>
          <p:nvPr/>
        </p:nvSpPr>
        <p:spPr>
          <a:xfrm>
            <a:off x="98257" y="1453871"/>
            <a:ext cx="2767264" cy="4154984"/>
          </a:xfrm>
          <a:prstGeom prst="rect">
            <a:avLst/>
          </a:prstGeom>
          <a:noFill/>
        </p:spPr>
        <p:txBody>
          <a:bodyPr wrap="square" rtlCol="0">
            <a:spAutoFit/>
          </a:bodyPr>
          <a:lstStyle/>
          <a:p>
            <a:r>
              <a:rPr lang="en-GB" sz="2400" dirty="0"/>
              <a:t>Significant </a:t>
            </a:r>
            <a:r>
              <a:rPr lang="en-GB" sz="2400" i="1" dirty="0"/>
              <a:t>number</a:t>
            </a:r>
            <a:r>
              <a:rPr lang="en-GB" sz="2400" dirty="0"/>
              <a:t> of </a:t>
            </a:r>
            <a:r>
              <a:rPr lang="en-GB" sz="2400" i="1" dirty="0"/>
              <a:t>discovery/ preclinical</a:t>
            </a:r>
            <a:r>
              <a:rPr lang="en-GB" sz="2400" dirty="0"/>
              <a:t> programs of AI companies (~160 vs ~330)</a:t>
            </a:r>
          </a:p>
          <a:p>
            <a:pPr marL="342900" indent="-342900">
              <a:buFontTx/>
              <a:buChar char="-"/>
            </a:pPr>
            <a:endParaRPr lang="en-GB" sz="2400" dirty="0"/>
          </a:p>
          <a:p>
            <a:r>
              <a:rPr lang="en-GB" sz="2400" dirty="0"/>
              <a:t>Very little Phase 1, less Phase 2, 1 in Phase 3 (2023)</a:t>
            </a:r>
          </a:p>
          <a:p>
            <a:endParaRPr lang="en-GB" sz="2400" dirty="0"/>
          </a:p>
        </p:txBody>
      </p:sp>
      <p:sp>
        <p:nvSpPr>
          <p:cNvPr id="4" name="TextBox 3">
            <a:extLst>
              <a:ext uri="{FF2B5EF4-FFF2-40B4-BE49-F238E27FC236}">
                <a16:creationId xmlns:a16="http://schemas.microsoft.com/office/drawing/2014/main" id="{B9D62F19-08B1-4C56-9CD6-2FFE1BDDD2D5}"/>
              </a:ext>
            </a:extLst>
          </p:cNvPr>
          <p:cNvSpPr txBox="1"/>
          <p:nvPr/>
        </p:nvSpPr>
        <p:spPr>
          <a:xfrm>
            <a:off x="6927" y="5660340"/>
            <a:ext cx="12268200" cy="461665"/>
          </a:xfrm>
          <a:prstGeom prst="rect">
            <a:avLst/>
          </a:prstGeom>
          <a:noFill/>
        </p:spPr>
        <p:txBody>
          <a:bodyPr wrap="square" rtlCol="0">
            <a:spAutoFit/>
          </a:bodyPr>
          <a:lstStyle/>
          <a:p>
            <a:r>
              <a:rPr lang="en-GB" sz="2400" dirty="0"/>
              <a:t>-&gt; Little </a:t>
            </a:r>
            <a:r>
              <a:rPr lang="en-GB" sz="2400" i="1" dirty="0"/>
              <a:t>in vivo</a:t>
            </a:r>
            <a:r>
              <a:rPr lang="en-GB" sz="2400" dirty="0"/>
              <a:t> safety (Phase 1) data </a:t>
            </a:r>
            <a:r>
              <a:rPr lang="en-GB" sz="2400" i="1" dirty="0"/>
              <a:t>yet</a:t>
            </a:r>
            <a:r>
              <a:rPr lang="en-GB" sz="2400" dirty="0"/>
              <a:t>; virtually no </a:t>
            </a:r>
            <a:r>
              <a:rPr lang="en-GB" sz="2400" i="1" dirty="0"/>
              <a:t>in vivo</a:t>
            </a:r>
            <a:r>
              <a:rPr lang="en-GB" sz="2400" dirty="0"/>
              <a:t> efficacy (Phase 2/3) data </a:t>
            </a:r>
            <a:r>
              <a:rPr lang="en-GB" sz="2400" i="1" dirty="0"/>
              <a:t>yet</a:t>
            </a:r>
            <a:r>
              <a:rPr lang="en-GB" sz="2400" dirty="0"/>
              <a:t> </a:t>
            </a:r>
          </a:p>
        </p:txBody>
      </p:sp>
      <p:sp>
        <p:nvSpPr>
          <p:cNvPr id="6" name="TextBox 5">
            <a:extLst>
              <a:ext uri="{FF2B5EF4-FFF2-40B4-BE49-F238E27FC236}">
                <a16:creationId xmlns:a16="http://schemas.microsoft.com/office/drawing/2014/main" id="{B25F01C6-5FDF-46F7-AD31-440E67AC73D5}"/>
              </a:ext>
            </a:extLst>
          </p:cNvPr>
          <p:cNvSpPr txBox="1"/>
          <p:nvPr/>
        </p:nvSpPr>
        <p:spPr>
          <a:xfrm>
            <a:off x="3657600" y="680538"/>
            <a:ext cx="3276600" cy="461665"/>
          </a:xfrm>
          <a:prstGeom prst="rect">
            <a:avLst/>
          </a:prstGeom>
          <a:noFill/>
        </p:spPr>
        <p:txBody>
          <a:bodyPr wrap="square" rtlCol="0">
            <a:spAutoFit/>
          </a:bodyPr>
          <a:lstStyle/>
          <a:p>
            <a:r>
              <a:rPr lang="en-GB" sz="2400" dirty="0"/>
              <a:t>‘AI-native companies’</a:t>
            </a:r>
          </a:p>
        </p:txBody>
      </p:sp>
      <p:sp>
        <p:nvSpPr>
          <p:cNvPr id="9" name="TextBox 8">
            <a:extLst>
              <a:ext uri="{FF2B5EF4-FFF2-40B4-BE49-F238E27FC236}">
                <a16:creationId xmlns:a16="http://schemas.microsoft.com/office/drawing/2014/main" id="{D3F1E640-071F-4492-909D-2662D26EDD05}"/>
              </a:ext>
            </a:extLst>
          </p:cNvPr>
          <p:cNvSpPr txBox="1"/>
          <p:nvPr/>
        </p:nvSpPr>
        <p:spPr>
          <a:xfrm>
            <a:off x="8515027" y="650037"/>
            <a:ext cx="3048000" cy="461665"/>
          </a:xfrm>
          <a:prstGeom prst="rect">
            <a:avLst/>
          </a:prstGeom>
          <a:noFill/>
        </p:spPr>
        <p:txBody>
          <a:bodyPr wrap="square" rtlCol="0">
            <a:spAutoFit/>
          </a:bodyPr>
          <a:lstStyle/>
          <a:p>
            <a:r>
              <a:rPr lang="en-GB" sz="2400" dirty="0"/>
              <a:t>Top 20 pharma</a:t>
            </a:r>
          </a:p>
        </p:txBody>
      </p:sp>
      <p:cxnSp>
        <p:nvCxnSpPr>
          <p:cNvPr id="11" name="Straight Arrow Connector 10">
            <a:extLst>
              <a:ext uri="{FF2B5EF4-FFF2-40B4-BE49-F238E27FC236}">
                <a16:creationId xmlns:a16="http://schemas.microsoft.com/office/drawing/2014/main" id="{E7BC5639-565E-CEE8-B15D-95D91E1B26D1}"/>
              </a:ext>
            </a:extLst>
          </p:cNvPr>
          <p:cNvCxnSpPr/>
          <p:nvPr/>
        </p:nvCxnSpPr>
        <p:spPr bwMode="auto">
          <a:xfrm>
            <a:off x="5486400" y="1828800"/>
            <a:ext cx="914400" cy="914400"/>
          </a:xfrm>
          <a:prstGeom prst="straightConnector1">
            <a:avLst/>
          </a:prstGeom>
          <a:noFill/>
          <a:ln w="9525" cap="flat" cmpd="sng" algn="ctr">
            <a:noFill/>
            <a:prstDash val="solid"/>
            <a:round/>
            <a:headEnd type="none" w="med" len="med"/>
            <a:tailEnd type="triangle"/>
          </a:ln>
          <a:effectLst/>
        </p:spPr>
      </p:cxnSp>
    </p:spTree>
    <p:extLst>
      <p:ext uri="{BB962C8B-B14F-4D97-AF65-F5344CB8AC3E}">
        <p14:creationId xmlns:p14="http://schemas.microsoft.com/office/powerpoint/2010/main" val="1443570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8AC4-EFC0-EA74-FD34-F122BD4BB81D}"/>
              </a:ext>
            </a:extLst>
          </p:cNvPr>
          <p:cNvSpPr>
            <a:spLocks noGrp="1"/>
          </p:cNvSpPr>
          <p:nvPr>
            <p:ph type="title"/>
          </p:nvPr>
        </p:nvSpPr>
        <p:spPr>
          <a:xfrm>
            <a:off x="76200" y="801517"/>
            <a:ext cx="5257800" cy="428624"/>
          </a:xfrm>
        </p:spPr>
        <p:txBody>
          <a:bodyPr/>
          <a:lstStyle/>
          <a:p>
            <a:r>
              <a:rPr lang="en-GB" dirty="0"/>
              <a:t>… the great awakening … yes, drug discovery is difficult!</a:t>
            </a:r>
          </a:p>
        </p:txBody>
      </p:sp>
      <p:sp>
        <p:nvSpPr>
          <p:cNvPr id="3" name="Content Placeholder 2">
            <a:extLst>
              <a:ext uri="{FF2B5EF4-FFF2-40B4-BE49-F238E27FC236}">
                <a16:creationId xmlns:a16="http://schemas.microsoft.com/office/drawing/2014/main" id="{8EE917EF-C842-2D86-A01A-E5DC462D2766}"/>
              </a:ext>
            </a:extLst>
          </p:cNvPr>
          <p:cNvSpPr>
            <a:spLocks noGrp="1"/>
          </p:cNvSpPr>
          <p:nvPr>
            <p:ph idx="1"/>
          </p:nvPr>
        </p:nvSpPr>
        <p:spPr>
          <a:xfrm>
            <a:off x="0" y="2107164"/>
            <a:ext cx="12344400" cy="4724399"/>
          </a:xfrm>
        </p:spPr>
        <p:txBody>
          <a:bodyPr/>
          <a:lstStyle/>
          <a:p>
            <a:r>
              <a:rPr lang="en-GB" sz="2900" dirty="0"/>
              <a:t>“</a:t>
            </a:r>
            <a:r>
              <a:rPr lang="en-GB" sz="2900" b="1" dirty="0"/>
              <a:t>There’s no shortcuts to drug discovery</a:t>
            </a:r>
            <a:r>
              <a:rPr lang="en-GB" sz="2900" dirty="0"/>
              <a:t>. We can have better informed ideas, but you still have to go through the rest of the [development] process.”</a:t>
            </a:r>
          </a:p>
          <a:p>
            <a:endParaRPr lang="en-GB" sz="2900" dirty="0"/>
          </a:p>
          <a:p>
            <a:r>
              <a:rPr lang="en-GB" sz="2900" dirty="0"/>
              <a:t>“</a:t>
            </a:r>
            <a:r>
              <a:rPr lang="en-GB" sz="2900" b="1" dirty="0"/>
              <a:t>These trials are still in their early days </a:t>
            </a:r>
            <a:r>
              <a:rPr lang="en-GB" sz="2900" dirty="0"/>
              <a:t>[…] </a:t>
            </a:r>
            <a:r>
              <a:rPr lang="en-GB" sz="2900" b="1" dirty="0"/>
              <a:t>he is confident </a:t>
            </a:r>
            <a:r>
              <a:rPr lang="en-GB" sz="2900" dirty="0"/>
              <a:t>that the use of AI is leaving an indelible mark on drug development and promises to make the process better, faster, and cheaper, as well as enabling the development of more first-in-class compounds.” </a:t>
            </a:r>
          </a:p>
          <a:p>
            <a:endParaRPr lang="en-GB" sz="2400" dirty="0"/>
          </a:p>
          <a:p>
            <a:pPr marL="0" indent="0">
              <a:buNone/>
            </a:pPr>
            <a:r>
              <a:rPr lang="en-GB" sz="2400" dirty="0"/>
              <a:t>Arnold, Nature Medicine, 1 June 2023, “Inside the nascent industry of AI-designed drugs”</a:t>
            </a:r>
          </a:p>
        </p:txBody>
      </p:sp>
      <p:pic>
        <p:nvPicPr>
          <p:cNvPr id="5" name="Picture 4">
            <a:extLst>
              <a:ext uri="{FF2B5EF4-FFF2-40B4-BE49-F238E27FC236}">
                <a16:creationId xmlns:a16="http://schemas.microsoft.com/office/drawing/2014/main" id="{417DCECD-3BA6-E7F3-B1CB-F3DAB9869D95}"/>
              </a:ext>
            </a:extLst>
          </p:cNvPr>
          <p:cNvPicPr>
            <a:picLocks noChangeAspect="1"/>
          </p:cNvPicPr>
          <p:nvPr/>
        </p:nvPicPr>
        <p:blipFill>
          <a:blip r:embed="rId2"/>
          <a:stretch>
            <a:fillRect/>
          </a:stretch>
        </p:blipFill>
        <p:spPr>
          <a:xfrm>
            <a:off x="5334000" y="154137"/>
            <a:ext cx="6668223" cy="1723385"/>
          </a:xfrm>
          <a:prstGeom prst="rect">
            <a:avLst/>
          </a:prstGeom>
        </p:spPr>
      </p:pic>
    </p:spTree>
    <p:extLst>
      <p:ext uri="{BB962C8B-B14F-4D97-AF65-F5344CB8AC3E}">
        <p14:creationId xmlns:p14="http://schemas.microsoft.com/office/powerpoint/2010/main" val="3470228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IONNUMBER" val="1"/>
  <p:tag name="DIVIDERPICTUREPATH" val="C:\Program Files\PPTADDIN.300.EN\PictureGallery\NVS_P_00048_PPT.jpg"/>
  <p:tag name="SLIDETYPE" val="NovartisTitle"/>
</p:tagLst>
</file>

<file path=ppt/theme/theme1.xml><?xml version="1.0" encoding="utf-8"?>
<a:theme xmlns:a="http://schemas.openxmlformats.org/drawingml/2006/main" name="presentatiesjabloon_en">
  <a:themeElements>
    <a:clrScheme name="presentatiesjabloon_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esjabloon_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Minion"/>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Minion"/>
          </a:defRPr>
        </a:defPPr>
      </a:lstStyle>
    </a:lnDef>
  </a:objectDefaults>
  <a:extraClrSchemeLst>
    <a:extraClrScheme>
      <a:clrScheme name="presentatiesjabloon_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esjabloon_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esjabloon_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esjabloon_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esjabloon_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esjabloon_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esjabloon_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esjabloon_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esjabloon_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esjabloon_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esjabloon_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esjabloon_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presentatiesjabloon_en</Template>
  <TotalTime>0</TotalTime>
  <Words>3856</Words>
  <Application>Microsoft Office PowerPoint</Application>
  <PresentationFormat>Widescreen</PresentationFormat>
  <Paragraphs>351</Paragraphs>
  <Slides>52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Calibri</vt:lpstr>
      <vt:lpstr>Minion</vt:lpstr>
      <vt:lpstr>Arial</vt:lpstr>
      <vt:lpstr>presentatiesjabloon_en</vt:lpstr>
      <vt:lpstr>From Models to Decision Making –  Approaches and Pitfalls  Andreas Bender, PhD Professor for Machine Learning in Medicine, Khalifa University, Abu Dhabi, UAE  Visiting Professor, Yusuf Hamied Department of Chemistry, University of Cambridge, UK Research Professor at UBB and Project Leader at UMF, Cluj-Napoca, Romania Adjunct Faculty at National Institute for Bioprocessing Research and Training (NIBRT), Dublin, Ireland Co-Founder of Healx, Ltd., PharmEnable, Ltd., and Pangea Bio Ltd.  </vt:lpstr>
      <vt:lpstr>Core idea of the talk</vt:lpstr>
      <vt:lpstr>PowerPoint Presentation</vt:lpstr>
      <vt:lpstr>Current ‘AI Disconnect’ – e.g.</vt:lpstr>
      <vt:lpstr>Six Circles of Hell:   What (often) prevents AI/tech in drug discovery from having impact </vt:lpstr>
      <vt:lpstr>This statement is frequently encountered, often celebrated… but ultimately utterly useless </vt:lpstr>
      <vt:lpstr>Where we are: Big headlines (like in the 80s, or 2000s…)</vt:lpstr>
      <vt:lpstr>… but little translation into the clinic, and clinical success</vt:lpstr>
      <vt:lpstr>… the great awakening … yes, drug discovery is difficult!</vt:lpstr>
      <vt:lpstr>PowerPoint Presentation</vt:lpstr>
      <vt:lpstr>Sounds like… LLMs?</vt:lpstr>
      <vt:lpstr>THE GOAL: Clinically relevant decisions, related to (mostly) efficacy and (also) safety</vt:lpstr>
      <vt:lpstr>Why models sometimes don’t translate to clinical impact</vt:lpstr>
      <vt:lpstr>PowerPoint Presentation</vt:lpstr>
      <vt:lpstr>Illustration of low predictivity of much of our data, and hence labels, and hence models</vt:lpstr>
      <vt:lpstr>A 10% better predictive validity is worth ca 10-40x the number of compounds tested (!)</vt:lpstr>
      <vt:lpstr>Is bigger, is more better (in terms of data)?</vt:lpstr>
      <vt:lpstr>Bottom line</vt:lpstr>
      <vt:lpstr>PowerPoint Presentation</vt:lpstr>
      <vt:lpstr>2. Irrelevant metrics: Generic model metrics never matter AUC of both models is identical – behaviour vastly different </vt:lpstr>
      <vt:lpstr>2.2. A numerical performance on one dataset does not necessarily (and hardly ever!) predict performance on another dataset (=project)</vt:lpstr>
      <vt:lpstr>Many of our models (and companies) are more based on ‘belief’ (and proxy values) than numbers</vt:lpstr>
      <vt:lpstr>Also applicable to current models – e.g. virtual cell validation metrics</vt:lpstr>
      <vt:lpstr>Bottom line</vt:lpstr>
      <vt:lpstr>3. Model validation does not matter – it’s about the ‘process’ (… which only gets validated in the clinic!)</vt:lpstr>
      <vt:lpstr>The current focus on ‘model performance’ is insufficient for real-world improvements</vt:lpstr>
      <vt:lpstr>Difference between ‘publications’ and ‘reality’</vt:lpstr>
      <vt:lpstr>Why ‘AI’ will never do drug discovery (by itself), from Virtual Cells to LLMs: Prioritization in high-dim spaces</vt:lpstr>
      <vt:lpstr>Bottom line</vt:lpstr>
      <vt:lpstr>4. The Tech Hammer Looking for the Use Case Nail</vt:lpstr>
      <vt:lpstr>Illustration of experimental/AI disconnect</vt:lpstr>
      <vt:lpstr>5. ‘Our model outperforms…’ It’s Always the Incentives  A (huge) problem in a space without meaningful metrics</vt:lpstr>
      <vt:lpstr>The result of wrong incentives: Lots of hyped Pseudoinnovation </vt:lpstr>
      <vt:lpstr>Problems with relevant validation of ‘Co-Scientist’ approaches (generally, not only Google)</vt:lpstr>
      <vt:lpstr>Validations performed and why it’s shaky ground</vt:lpstr>
      <vt:lpstr>6. The really big picture: Trends in Society</vt:lpstr>
      <vt:lpstr>Problem because outer circles push inside</vt:lpstr>
      <vt:lpstr>Is there a space outside those circles? Yes:</vt:lpstr>
      <vt:lpstr>1. Binder Design (both small mols and biologics)</vt:lpstr>
      <vt:lpstr>2. Using PK models for compound optimization</vt:lpstr>
      <vt:lpstr>3. Gene expression-based compound selection, personalized medicine, and repurposing </vt:lpstr>
      <vt:lpstr>4. ‘It’s more important to do the right thing, than to do things right’ – in imaging, and elsewhere</vt:lpstr>
      <vt:lpstr>Safety assessment of new modalities (e.g. PROTACs)</vt:lpstr>
      <vt:lpstr>Mitotoxic compounds cluster in Cell Painting readout space</vt:lpstr>
      <vt:lpstr>Prospective validation successful (best at 1uM); but relatively small test sets</vt:lpstr>
      <vt:lpstr>Cell painting differentiates mitotoxicants better than fingerprints </vt:lpstr>
      <vt:lpstr>Some MoA grouping</vt:lpstr>
      <vt:lpstr>Be careful with benchmarks out there, some datasets and metrics have not been carefully constructed</vt:lpstr>
      <vt:lpstr>Necessary requirements for test system, data, model and validation to be practically useful </vt:lpstr>
      <vt:lpstr>Sweet spot: Relevant biological systems + ‘AI’</vt:lpstr>
      <vt:lpstr>Summary: Where does AI in drug discovery stand?</vt:lpstr>
      <vt:lpstr>With Special Thanks to Dante’s ‘Nice Circles of Hell’</vt:lpstr>
    </vt:vector>
  </TitlesOfParts>
  <Company>Universiteit Leiden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Cheminformatics Analysis of Large Datasets  From the Prediction of Targets and Adverse Drug Reactions to Measuring Performance of HTS Assays</dc:title>
  <dc:creator>Univeristeit Leiden</dc:creator>
  <cp:lastModifiedBy>Andreas Bender</cp:lastModifiedBy>
  <cp:revision>985</cp:revision>
  <dcterms:created xsi:type="dcterms:W3CDTF">2008-07-24T16:41:01Z</dcterms:created>
  <dcterms:modified xsi:type="dcterms:W3CDTF">2026-07-08T07:17:45Z</dcterms:modified>
</cp:coreProperties>
</file>