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3"/>
  </p:notesMasterIdLst>
  <p:sldIdLst>
    <p:sldId id="2124818272" r:id="rId2"/>
    <p:sldId id="2124818273" r:id="rId3"/>
    <p:sldId id="2124818296" r:id="rId4"/>
    <p:sldId id="2124818239" r:id="rId5"/>
    <p:sldId id="1184" r:id="rId6"/>
    <p:sldId id="2124818209" r:id="rId7"/>
    <p:sldId id="2124818228" r:id="rId8"/>
    <p:sldId id="1192" r:id="rId9"/>
    <p:sldId id="2124818274" r:id="rId10"/>
    <p:sldId id="2124818276" r:id="rId11"/>
    <p:sldId id="2124818278" r:id="rId12"/>
    <p:sldId id="2124818279" r:id="rId13"/>
    <p:sldId id="2124818280" r:id="rId14"/>
    <p:sldId id="2124818281" r:id="rId15"/>
    <p:sldId id="2124818299" r:id="rId16"/>
    <p:sldId id="2124818287" r:id="rId17"/>
    <p:sldId id="2124818284" r:id="rId18"/>
    <p:sldId id="2124818294" r:id="rId19"/>
    <p:sldId id="2124818266" r:id="rId20"/>
    <p:sldId id="2124818288" r:id="rId21"/>
    <p:sldId id="2124818289" r:id="rId22"/>
    <p:sldId id="2124818262" r:id="rId23"/>
    <p:sldId id="2124818302" r:id="rId24"/>
    <p:sldId id="2124818295" r:id="rId25"/>
    <p:sldId id="2124818298" r:id="rId26"/>
    <p:sldId id="2124818285" r:id="rId27"/>
    <p:sldId id="2124818290" r:id="rId28"/>
    <p:sldId id="2124818270" r:id="rId29"/>
    <p:sldId id="2124818297" r:id="rId30"/>
    <p:sldId id="2124818301" r:id="rId31"/>
    <p:sldId id="1172" r:id="rId32"/>
  </p:sldIdLst>
  <p:sldSz cx="12192000" cy="6858000"/>
  <p:notesSz cx="6858000" cy="9144000"/>
  <p:embeddedFontLst>
    <p:embeddedFont>
      <p:font typeface="Minion" panose="020B0604020202020204" charset="0"/>
      <p:regular r:id="rId34"/>
      <p:bold r:id="rId35"/>
      <p:italic r:id="rId36"/>
      <p:boldItalic r:id="rId37"/>
    </p:embeddedFont>
  </p:embeddedFontLst>
  <p:defaultTextStyle>
    <a:defPPr>
      <a:defRPr lang="en-US"/>
    </a:defPPr>
    <a:lvl1pPr algn="l" rtl="0" fontAlgn="base">
      <a:spcBef>
        <a:spcPct val="0"/>
      </a:spcBef>
      <a:spcAft>
        <a:spcPct val="0"/>
      </a:spcAft>
      <a:defRPr sz="2000" kern="1200">
        <a:solidFill>
          <a:schemeClr val="bg1"/>
        </a:solidFill>
        <a:latin typeface="Minion" charset="0"/>
        <a:ea typeface="+mn-ea"/>
        <a:cs typeface="Arial" charset="0"/>
      </a:defRPr>
    </a:lvl1pPr>
    <a:lvl2pPr marL="457200" algn="l" rtl="0" fontAlgn="base">
      <a:spcBef>
        <a:spcPct val="0"/>
      </a:spcBef>
      <a:spcAft>
        <a:spcPct val="0"/>
      </a:spcAft>
      <a:defRPr sz="2000" kern="1200">
        <a:solidFill>
          <a:schemeClr val="bg1"/>
        </a:solidFill>
        <a:latin typeface="Minion" charset="0"/>
        <a:ea typeface="+mn-ea"/>
        <a:cs typeface="Arial" charset="0"/>
      </a:defRPr>
    </a:lvl2pPr>
    <a:lvl3pPr marL="914400" algn="l" rtl="0" fontAlgn="base">
      <a:spcBef>
        <a:spcPct val="0"/>
      </a:spcBef>
      <a:spcAft>
        <a:spcPct val="0"/>
      </a:spcAft>
      <a:defRPr sz="2000" kern="1200">
        <a:solidFill>
          <a:schemeClr val="bg1"/>
        </a:solidFill>
        <a:latin typeface="Minion" charset="0"/>
        <a:ea typeface="+mn-ea"/>
        <a:cs typeface="Arial" charset="0"/>
      </a:defRPr>
    </a:lvl3pPr>
    <a:lvl4pPr marL="1371600" algn="l" rtl="0" fontAlgn="base">
      <a:spcBef>
        <a:spcPct val="0"/>
      </a:spcBef>
      <a:spcAft>
        <a:spcPct val="0"/>
      </a:spcAft>
      <a:defRPr sz="2000" kern="1200">
        <a:solidFill>
          <a:schemeClr val="bg1"/>
        </a:solidFill>
        <a:latin typeface="Minion" charset="0"/>
        <a:ea typeface="+mn-ea"/>
        <a:cs typeface="Arial" charset="0"/>
      </a:defRPr>
    </a:lvl4pPr>
    <a:lvl5pPr marL="1828800" algn="l" rtl="0" fontAlgn="base">
      <a:spcBef>
        <a:spcPct val="0"/>
      </a:spcBef>
      <a:spcAft>
        <a:spcPct val="0"/>
      </a:spcAft>
      <a:defRPr sz="2000" kern="1200">
        <a:solidFill>
          <a:schemeClr val="bg1"/>
        </a:solidFill>
        <a:latin typeface="Minion" charset="0"/>
        <a:ea typeface="+mn-ea"/>
        <a:cs typeface="Arial" charset="0"/>
      </a:defRPr>
    </a:lvl5pPr>
    <a:lvl6pPr marL="2286000" algn="l" defTabSz="914400" rtl="0" eaLnBrk="1" latinLnBrk="0" hangingPunct="1">
      <a:defRPr sz="2000" kern="1200">
        <a:solidFill>
          <a:schemeClr val="bg1"/>
        </a:solidFill>
        <a:latin typeface="Minion" charset="0"/>
        <a:ea typeface="+mn-ea"/>
        <a:cs typeface="Arial" charset="0"/>
      </a:defRPr>
    </a:lvl6pPr>
    <a:lvl7pPr marL="2743200" algn="l" defTabSz="914400" rtl="0" eaLnBrk="1" latinLnBrk="0" hangingPunct="1">
      <a:defRPr sz="2000" kern="1200">
        <a:solidFill>
          <a:schemeClr val="bg1"/>
        </a:solidFill>
        <a:latin typeface="Minion" charset="0"/>
        <a:ea typeface="+mn-ea"/>
        <a:cs typeface="Arial" charset="0"/>
      </a:defRPr>
    </a:lvl7pPr>
    <a:lvl8pPr marL="3200400" algn="l" defTabSz="914400" rtl="0" eaLnBrk="1" latinLnBrk="0" hangingPunct="1">
      <a:defRPr sz="2000" kern="1200">
        <a:solidFill>
          <a:schemeClr val="bg1"/>
        </a:solidFill>
        <a:latin typeface="Minion" charset="0"/>
        <a:ea typeface="+mn-ea"/>
        <a:cs typeface="Arial" charset="0"/>
      </a:defRPr>
    </a:lvl8pPr>
    <a:lvl9pPr marL="3657600" algn="l" defTabSz="914400" rtl="0" eaLnBrk="1" latinLnBrk="0" hangingPunct="1">
      <a:defRPr sz="2000" kern="1200">
        <a:solidFill>
          <a:schemeClr val="bg1"/>
        </a:solidFill>
        <a:latin typeface="Minion" charset="0"/>
        <a:ea typeface="+mn-ea"/>
        <a:cs typeface="Arial" charset="0"/>
      </a:defRPr>
    </a:lvl9pPr>
  </p:defaultTextStyle>
  <p:extLst>
    <p:ext uri="{521415D9-36F7-43E2-AB2F-B90AF26B5E84}">
      <p14:sectionLst xmlns:p14="http://schemas.microsoft.com/office/powerpoint/2010/main">
        <p14:section name="Default Section" id="{289D9441-15F1-43A8-994B-21B0EEC1557C}">
          <p14:sldIdLst>
            <p14:sldId id="2124818272"/>
            <p14:sldId id="2124818273"/>
            <p14:sldId id="2124818296"/>
            <p14:sldId id="2124818239"/>
            <p14:sldId id="1184"/>
            <p14:sldId id="2124818209"/>
            <p14:sldId id="2124818228"/>
            <p14:sldId id="1192"/>
            <p14:sldId id="2124818274"/>
            <p14:sldId id="2124818276"/>
            <p14:sldId id="2124818278"/>
            <p14:sldId id="2124818279"/>
            <p14:sldId id="2124818280"/>
            <p14:sldId id="2124818281"/>
            <p14:sldId id="2124818299"/>
            <p14:sldId id="2124818287"/>
            <p14:sldId id="2124818284"/>
            <p14:sldId id="2124818294"/>
            <p14:sldId id="2124818266"/>
            <p14:sldId id="2124818288"/>
            <p14:sldId id="2124818289"/>
            <p14:sldId id="2124818262"/>
            <p14:sldId id="2124818302"/>
            <p14:sldId id="2124818295"/>
            <p14:sldId id="2124818298"/>
            <p14:sldId id="2124818285"/>
            <p14:sldId id="2124818290"/>
            <p14:sldId id="2124818270"/>
            <p14:sldId id="2124818297"/>
            <p14:sldId id="2124818301"/>
            <p14:sldId id="1172"/>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FF0000"/>
    <a:srgbClr val="FFFF00"/>
    <a:srgbClr val="000099"/>
    <a:srgbClr val="000068"/>
    <a:srgbClr val="8592BC"/>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C10CDD-EA4E-4BAA-A1F0-DCD142217AC6}" v="14" dt="2026-09-05T11:37:18.1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94759" autoAdjust="0"/>
  </p:normalViewPr>
  <p:slideViewPr>
    <p:cSldViewPr>
      <p:cViewPr varScale="1">
        <p:scale>
          <a:sx n="91" d="100"/>
          <a:sy n="91" d="100"/>
        </p:scale>
        <p:origin x="1664" y="48"/>
      </p:cViewPr>
      <p:guideLst>
        <p:guide orient="horz" pos="2160"/>
        <p:guide pos="3840"/>
      </p:guideLst>
    </p:cSldViewPr>
  </p:slideViewPr>
  <p:outlineViewPr>
    <p:cViewPr>
      <p:scale>
        <a:sx n="33" d="100"/>
        <a:sy n="33" d="100"/>
      </p:scale>
      <p:origin x="0" y="-17626"/>
    </p:cViewPr>
  </p:outlineViewPr>
  <p:notesTextViewPr>
    <p:cViewPr>
      <p:scale>
        <a:sx n="3" d="2"/>
        <a:sy n="3" d="2"/>
      </p:scale>
      <p:origin x="0" y="0"/>
    </p:cViewPr>
  </p:notesTextViewPr>
  <p:sorterViewPr>
    <p:cViewPr varScale="1">
      <p:scale>
        <a:sx n="1" d="1"/>
        <a:sy n="1" d="1"/>
      </p:scale>
      <p:origin x="0" y="0"/>
    </p:cViewPr>
  </p:sorterViewPr>
  <p:notesViewPr>
    <p:cSldViewPr>
      <p:cViewPr varScale="1">
        <p:scale>
          <a:sx n="56" d="100"/>
          <a:sy n="56" d="100"/>
        </p:scale>
        <p:origin x="2331" y="2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1.fntdata"/><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as Bender" userId="e4dabc51-749d-4cc1-81a3-0d3108559515" providerId="ADAL" clId="{F9622ADB-8BF5-4275-86E6-9AF8C3064C89}"/>
    <pc:docChg chg="modSld">
      <pc:chgData name="Andreas Bender" userId="e4dabc51-749d-4cc1-81a3-0d3108559515" providerId="ADAL" clId="{F9622ADB-8BF5-4275-86E6-9AF8C3064C89}" dt="2026-09-05T11:37:18.107" v="13" actId="114"/>
      <pc:docMkLst>
        <pc:docMk/>
      </pc:docMkLst>
      <pc:sldChg chg="modSp">
        <pc:chgData name="Andreas Bender" userId="e4dabc51-749d-4cc1-81a3-0d3108559515" providerId="ADAL" clId="{F9622ADB-8BF5-4275-86E6-9AF8C3064C89}" dt="2026-09-05T11:33:20.158" v="5" actId="20577"/>
        <pc:sldMkLst>
          <pc:docMk/>
          <pc:sldMk cId="3450713448" sldId="2124818274"/>
        </pc:sldMkLst>
        <pc:spChg chg="mod">
          <ac:chgData name="Andreas Bender" userId="e4dabc51-749d-4cc1-81a3-0d3108559515" providerId="ADAL" clId="{F9622ADB-8BF5-4275-86E6-9AF8C3064C89}" dt="2026-09-05T11:33:20.158" v="5" actId="20577"/>
          <ac:spMkLst>
            <pc:docMk/>
            <pc:sldMk cId="3450713448" sldId="2124818274"/>
            <ac:spMk id="3" creationId="{77A1BB58-EAD2-BE11-C198-83C470FB0D55}"/>
          </ac:spMkLst>
        </pc:spChg>
      </pc:sldChg>
      <pc:sldChg chg="modSp">
        <pc:chgData name="Andreas Bender" userId="e4dabc51-749d-4cc1-81a3-0d3108559515" providerId="ADAL" clId="{F9622ADB-8BF5-4275-86E6-9AF8C3064C89}" dt="2026-09-05T11:34:30.052" v="6" actId="14100"/>
        <pc:sldMkLst>
          <pc:docMk/>
          <pc:sldMk cId="2382016031" sldId="2124818279"/>
        </pc:sldMkLst>
        <pc:spChg chg="mod">
          <ac:chgData name="Andreas Bender" userId="e4dabc51-749d-4cc1-81a3-0d3108559515" providerId="ADAL" clId="{F9622ADB-8BF5-4275-86E6-9AF8C3064C89}" dt="2026-09-05T11:34:30.052" v="6" actId="14100"/>
          <ac:spMkLst>
            <pc:docMk/>
            <pc:sldMk cId="2382016031" sldId="2124818279"/>
            <ac:spMk id="3" creationId="{5EB8B9C2-4772-479B-5B14-FCEE0A9CBC3B}"/>
          </ac:spMkLst>
        </pc:spChg>
      </pc:sldChg>
      <pc:sldChg chg="modSp">
        <pc:chgData name="Andreas Bender" userId="e4dabc51-749d-4cc1-81a3-0d3108559515" providerId="ADAL" clId="{F9622ADB-8BF5-4275-86E6-9AF8C3064C89}" dt="2026-09-05T11:35:08.415" v="7" actId="1076"/>
        <pc:sldMkLst>
          <pc:docMk/>
          <pc:sldMk cId="1030405612" sldId="2124818281"/>
        </pc:sldMkLst>
        <pc:spChg chg="mod">
          <ac:chgData name="Andreas Bender" userId="e4dabc51-749d-4cc1-81a3-0d3108559515" providerId="ADAL" clId="{F9622ADB-8BF5-4275-86E6-9AF8C3064C89}" dt="2026-09-05T11:35:08.415" v="7" actId="1076"/>
          <ac:spMkLst>
            <pc:docMk/>
            <pc:sldMk cId="1030405612" sldId="2124818281"/>
            <ac:spMk id="3" creationId="{063247A9-D5A5-B1F9-F6D5-32F13A7DDFE0}"/>
          </ac:spMkLst>
        </pc:spChg>
      </pc:sldChg>
      <pc:sldChg chg="delSp modSp modAnim">
        <pc:chgData name="Andreas Bender" userId="e4dabc51-749d-4cc1-81a3-0d3108559515" providerId="ADAL" clId="{F9622ADB-8BF5-4275-86E6-9AF8C3064C89}" dt="2026-09-05T11:37:18.107" v="13" actId="114"/>
        <pc:sldMkLst>
          <pc:docMk/>
          <pc:sldMk cId="2173138851" sldId="2124818297"/>
        </pc:sldMkLst>
        <pc:spChg chg="mod">
          <ac:chgData name="Andreas Bender" userId="e4dabc51-749d-4cc1-81a3-0d3108559515" providerId="ADAL" clId="{F9622ADB-8BF5-4275-86E6-9AF8C3064C89}" dt="2026-09-05T11:36:41.851" v="10" actId="20577"/>
          <ac:spMkLst>
            <pc:docMk/>
            <pc:sldMk cId="2173138851" sldId="2124818297"/>
            <ac:spMk id="3" creationId="{4CE963B0-A6CF-F557-2C9B-AD8C4FC5F7C7}"/>
          </ac:spMkLst>
        </pc:spChg>
        <pc:spChg chg="mod topLvl">
          <ac:chgData name="Andreas Bender" userId="e4dabc51-749d-4cc1-81a3-0d3108559515" providerId="ADAL" clId="{F9622ADB-8BF5-4275-86E6-9AF8C3064C89}" dt="2026-09-05T11:36:56.901" v="11" actId="165"/>
          <ac:spMkLst>
            <pc:docMk/>
            <pc:sldMk cId="2173138851" sldId="2124818297"/>
            <ac:spMk id="4" creationId="{A0C4FB3A-DAE3-49D7-3F82-0B0D21EF487B}"/>
          </ac:spMkLst>
        </pc:spChg>
        <pc:spChg chg="mod">
          <ac:chgData name="Andreas Bender" userId="e4dabc51-749d-4cc1-81a3-0d3108559515" providerId="ADAL" clId="{F9622ADB-8BF5-4275-86E6-9AF8C3064C89}" dt="2026-09-05T11:37:18.107" v="13" actId="114"/>
          <ac:spMkLst>
            <pc:docMk/>
            <pc:sldMk cId="2173138851" sldId="2124818297"/>
            <ac:spMk id="9" creationId="{88D24158-FF7C-E234-49E7-C77A726C3199}"/>
          </ac:spMkLst>
        </pc:spChg>
        <pc:grpChg chg="del">
          <ac:chgData name="Andreas Bender" userId="e4dabc51-749d-4cc1-81a3-0d3108559515" providerId="ADAL" clId="{F9622ADB-8BF5-4275-86E6-9AF8C3064C89}" dt="2026-09-05T11:36:56.901" v="11" actId="165"/>
          <ac:grpSpMkLst>
            <pc:docMk/>
            <pc:sldMk cId="2173138851" sldId="2124818297"/>
            <ac:grpSpMk id="6" creationId="{745B42A0-0F6D-4194-CC5C-2292AC3177B0}"/>
          </ac:grpSpMkLst>
        </pc:grpChg>
        <pc:picChg chg="mod topLvl">
          <ac:chgData name="Andreas Bender" userId="e4dabc51-749d-4cc1-81a3-0d3108559515" providerId="ADAL" clId="{F9622ADB-8BF5-4275-86E6-9AF8C3064C89}" dt="2026-09-05T11:36:56.901" v="11" actId="165"/>
          <ac:picMkLst>
            <pc:docMk/>
            <pc:sldMk cId="2173138851" sldId="2124818297"/>
            <ac:picMk id="7" creationId="{6C93D548-3B8A-1779-8507-E2B7112F38D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solidFill>
                  <a:schemeClr val="tx1"/>
                </a:solidFill>
                <a:latin typeface="Arial" charset="0"/>
                <a:cs typeface="+mn-cs"/>
              </a:defRPr>
            </a:lvl1pPr>
          </a:lstStyle>
          <a:p>
            <a:pPr>
              <a:defRPr/>
            </a:pPr>
            <a:endParaRPr lang="en-US"/>
          </a:p>
        </p:txBody>
      </p:sp>
      <p:sp>
        <p:nvSpPr>
          <p:cNvPr id="921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cs typeface="+mn-cs"/>
              </a:defRPr>
            </a:lvl1pPr>
          </a:lstStyle>
          <a:p>
            <a:pPr>
              <a:defRPr/>
            </a:pPr>
            <a:endParaRPr lang="en-US"/>
          </a:p>
        </p:txBody>
      </p:sp>
      <p:sp>
        <p:nvSpPr>
          <p:cNvPr id="41988"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2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22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solidFill>
                  <a:schemeClr val="tx1"/>
                </a:solidFill>
                <a:latin typeface="Arial" charset="0"/>
                <a:cs typeface="+mn-cs"/>
              </a:defRPr>
            </a:lvl1pPr>
          </a:lstStyle>
          <a:p>
            <a:pPr>
              <a:defRPr/>
            </a:pPr>
            <a:endParaRPr lang="en-US"/>
          </a:p>
        </p:txBody>
      </p:sp>
      <p:sp>
        <p:nvSpPr>
          <p:cNvPr id="922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latin typeface="Arial" charset="0"/>
                <a:cs typeface="+mn-cs"/>
              </a:defRPr>
            </a:lvl1pPr>
          </a:lstStyle>
          <a:p>
            <a:pPr>
              <a:defRPr/>
            </a:pPr>
            <a:fld id="{582EA541-1CAD-4BE1-96BB-C005B837A998}" type="slidenum">
              <a:rPr lang="en-US"/>
              <a:pPr>
                <a:defRPr/>
              </a:pPr>
              <a:t>‹#›</a:t>
            </a:fld>
            <a:endParaRPr lang="en-US"/>
          </a:p>
        </p:txBody>
      </p:sp>
    </p:spTree>
    <p:extLst>
      <p:ext uri="{BB962C8B-B14F-4D97-AF65-F5344CB8AC3E}">
        <p14:creationId xmlns:p14="http://schemas.microsoft.com/office/powerpoint/2010/main" val="204785695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CEA48-CFAA-E6CE-1121-F75279A9D944}"/>
            </a:ext>
          </a:extLst>
        </p:cNvPr>
        <p:cNvGrpSpPr/>
        <p:nvPr/>
      </p:nvGrpSpPr>
      <p:grpSpPr>
        <a:xfrm>
          <a:off x="0" y="0"/>
          <a:ext cx="0" cy="0"/>
          <a:chOff x="0" y="0"/>
          <a:chExt cx="0" cy="0"/>
        </a:xfrm>
      </p:grpSpPr>
      <p:sp>
        <p:nvSpPr>
          <p:cNvPr id="33794" name="Rectangle 7">
            <a:extLst>
              <a:ext uri="{FF2B5EF4-FFF2-40B4-BE49-F238E27FC236}">
                <a16:creationId xmlns:a16="http://schemas.microsoft.com/office/drawing/2014/main" id="{3D40E2CC-8810-CF49-DECA-95F324C1F443}"/>
              </a:ext>
            </a:extLst>
          </p:cNvPr>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eaLnBrk="0" hangingPunct="0">
              <a:defRPr sz="2000">
                <a:solidFill>
                  <a:schemeClr val="bg1"/>
                </a:solidFill>
                <a:latin typeface="Minion" charset="0"/>
              </a:defRPr>
            </a:lvl1pPr>
            <a:lvl2pPr marL="742950" indent="-285750" algn="r" eaLnBrk="0" hangingPunct="0">
              <a:defRPr sz="2000">
                <a:solidFill>
                  <a:schemeClr val="bg1"/>
                </a:solidFill>
                <a:latin typeface="Minion" charset="0"/>
              </a:defRPr>
            </a:lvl2pPr>
            <a:lvl3pPr marL="1143000" indent="-228600" algn="r" eaLnBrk="0" hangingPunct="0">
              <a:defRPr sz="2000">
                <a:solidFill>
                  <a:schemeClr val="bg1"/>
                </a:solidFill>
                <a:latin typeface="Minion" charset="0"/>
              </a:defRPr>
            </a:lvl3pPr>
            <a:lvl4pPr marL="1600200" indent="-228600" algn="r" eaLnBrk="0" hangingPunct="0">
              <a:defRPr sz="2000">
                <a:solidFill>
                  <a:schemeClr val="bg1"/>
                </a:solidFill>
                <a:latin typeface="Minion" charset="0"/>
              </a:defRPr>
            </a:lvl4pPr>
            <a:lvl5pPr marL="2057400" indent="-228600" algn="r" eaLnBrk="0" hangingPunct="0">
              <a:defRPr sz="2000">
                <a:solidFill>
                  <a:schemeClr val="bg1"/>
                </a:solidFill>
                <a:latin typeface="Minion" charset="0"/>
              </a:defRPr>
            </a:lvl5pPr>
            <a:lvl6pPr marL="2514600" indent="-228600" algn="r" eaLnBrk="0" fontAlgn="base" hangingPunct="0">
              <a:spcBef>
                <a:spcPct val="0"/>
              </a:spcBef>
              <a:spcAft>
                <a:spcPct val="0"/>
              </a:spcAft>
              <a:defRPr sz="2000">
                <a:solidFill>
                  <a:schemeClr val="bg1"/>
                </a:solidFill>
                <a:latin typeface="Minion" charset="0"/>
              </a:defRPr>
            </a:lvl6pPr>
            <a:lvl7pPr marL="2971800" indent="-228600" algn="r" eaLnBrk="0" fontAlgn="base" hangingPunct="0">
              <a:spcBef>
                <a:spcPct val="0"/>
              </a:spcBef>
              <a:spcAft>
                <a:spcPct val="0"/>
              </a:spcAft>
              <a:defRPr sz="2000">
                <a:solidFill>
                  <a:schemeClr val="bg1"/>
                </a:solidFill>
                <a:latin typeface="Minion" charset="0"/>
              </a:defRPr>
            </a:lvl7pPr>
            <a:lvl8pPr marL="3429000" indent="-228600" algn="r" eaLnBrk="0" fontAlgn="base" hangingPunct="0">
              <a:spcBef>
                <a:spcPct val="0"/>
              </a:spcBef>
              <a:spcAft>
                <a:spcPct val="0"/>
              </a:spcAft>
              <a:defRPr sz="2000">
                <a:solidFill>
                  <a:schemeClr val="bg1"/>
                </a:solidFill>
                <a:latin typeface="Minion" charset="0"/>
              </a:defRPr>
            </a:lvl8pPr>
            <a:lvl9pPr marL="3886200" indent="-228600" algn="r" eaLnBrk="0" fontAlgn="base" hangingPunct="0">
              <a:spcBef>
                <a:spcPct val="0"/>
              </a:spcBef>
              <a:spcAft>
                <a:spcPct val="0"/>
              </a:spcAft>
              <a:defRPr sz="2000">
                <a:solidFill>
                  <a:schemeClr val="bg1"/>
                </a:solidFill>
                <a:latin typeface="Minion" charset="0"/>
              </a:defRPr>
            </a:lvl9pPr>
          </a:lstStyle>
          <a:p>
            <a:pPr eaLnBrk="1" hangingPunct="1">
              <a:defRPr/>
            </a:pPr>
            <a:fld id="{88DD7EB9-242C-4781-980F-BA831A423820}" type="slidenum">
              <a:rPr lang="en-US" altLang="en-US" sz="1200" smtClean="0">
                <a:solidFill>
                  <a:schemeClr val="tx1"/>
                </a:solidFill>
                <a:latin typeface="Arial" charset="0"/>
              </a:rPr>
              <a:pPr eaLnBrk="1" hangingPunct="1">
                <a:defRPr/>
              </a:pPr>
              <a:t>1</a:t>
            </a:fld>
            <a:endParaRPr lang="en-US" altLang="en-US" sz="1200">
              <a:solidFill>
                <a:schemeClr val="tx1"/>
              </a:solidFill>
              <a:latin typeface="Arial" charset="0"/>
            </a:endParaRPr>
          </a:p>
        </p:txBody>
      </p:sp>
      <p:sp>
        <p:nvSpPr>
          <p:cNvPr id="43011" name="Rectangle 2">
            <a:extLst>
              <a:ext uri="{FF2B5EF4-FFF2-40B4-BE49-F238E27FC236}">
                <a16:creationId xmlns:a16="http://schemas.microsoft.com/office/drawing/2014/main" id="{BEC246FC-54E3-57F9-317B-3592190AB578}"/>
              </a:ext>
            </a:extLst>
          </p:cNvPr>
          <p:cNvSpPr>
            <a:spLocks noGrp="1" noRot="1" noChangeAspect="1" noChangeArrowheads="1" noTextEdit="1"/>
          </p:cNvSpPr>
          <p:nvPr>
            <p:ph type="sldImg"/>
          </p:nvPr>
        </p:nvSpPr>
        <p:spPr>
          <a:xfrm>
            <a:off x="381000" y="685800"/>
            <a:ext cx="6096000" cy="3429000"/>
          </a:xfrm>
          <a:ln/>
        </p:spPr>
      </p:sp>
      <p:sp>
        <p:nvSpPr>
          <p:cNvPr id="43012" name="Rectangle 3">
            <a:extLst>
              <a:ext uri="{FF2B5EF4-FFF2-40B4-BE49-F238E27FC236}">
                <a16:creationId xmlns:a16="http://schemas.microsoft.com/office/drawing/2014/main" id="{BDD14852-DDB1-9031-6994-B35CC44729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extLst>
      <p:ext uri="{BB962C8B-B14F-4D97-AF65-F5344CB8AC3E}">
        <p14:creationId xmlns:p14="http://schemas.microsoft.com/office/powerpoint/2010/main" val="807868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582EA541-1CAD-4BE1-96BB-C005B837A998}" type="slidenum">
              <a:rPr lang="en-US" smtClean="0"/>
              <a:pPr>
                <a:defRPr/>
              </a:pPr>
              <a:t>7</a:t>
            </a:fld>
            <a:endParaRPr lang="en-US"/>
          </a:p>
        </p:txBody>
      </p:sp>
    </p:spTree>
    <p:extLst>
      <p:ext uri="{BB962C8B-B14F-4D97-AF65-F5344CB8AC3E}">
        <p14:creationId xmlns:p14="http://schemas.microsoft.com/office/powerpoint/2010/main" val="2260707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Architectures of agentic AI systems. </a:t>
            </a:r>
            <a:r>
              <a:rPr lang="en-US" dirty="0" err="1"/>
              <a:t>ReAct</a:t>
            </a:r>
            <a:r>
              <a:rPr lang="en-US" dirty="0"/>
              <a:t> agent: a reasoning-acting loop where a large language model (LLM) dynamically selects and invokes tools.</a:t>
            </a:r>
          </a:p>
          <a:p>
            <a:r>
              <a:rPr lang="en-US" dirty="0"/>
              <a:t>Reflection agentic system: a multi-LLM setup in which a generator produces plans, a reflector critiques them and iterations improve strategy. Supervisor</a:t>
            </a:r>
          </a:p>
          <a:p>
            <a:r>
              <a:rPr lang="en-US" dirty="0"/>
              <a:t>agentic system: a hierarchical multi-agent architecture with a supervisor LLM delegating subtasks to specialized LLM agents, each capable of reasoning and</a:t>
            </a:r>
          </a:p>
          <a:p>
            <a:r>
              <a:rPr lang="en-US" dirty="0"/>
              <a:t>tool use. Swarm agentic system: a decentralized multi-agent system with all agents connecting to each other, each capable of reasoning and tool use. (b)</a:t>
            </a:r>
          </a:p>
          <a:p>
            <a:r>
              <a:rPr lang="en-US" dirty="0"/>
              <a:t>Memory and external integration in agentic AI systems. Short-term memory: the LLM maintains conversational context within the current interaction. Long-</a:t>
            </a:r>
          </a:p>
          <a:p>
            <a:r>
              <a:rPr lang="en-US" dirty="0"/>
              <a:t>term memory: the LLM can read from and write to an external database, allowing knowledge persistence across conversations. External application</a:t>
            </a:r>
          </a:p>
          <a:p>
            <a:r>
              <a:rPr lang="en-US" dirty="0"/>
              <a:t>programming interface (API) calls: the LLM interacts with third-party APIs to fetch real-time data.</a:t>
            </a:r>
            <a:endParaRPr lang="en-GB" dirty="0"/>
          </a:p>
        </p:txBody>
      </p:sp>
      <p:sp>
        <p:nvSpPr>
          <p:cNvPr id="4" name="Slide Number Placeholder 3"/>
          <p:cNvSpPr>
            <a:spLocks noGrp="1"/>
          </p:cNvSpPr>
          <p:nvPr>
            <p:ph type="sldNum" sz="quarter" idx="5"/>
          </p:nvPr>
        </p:nvSpPr>
        <p:spPr/>
        <p:txBody>
          <a:bodyPr/>
          <a:lstStyle/>
          <a:p>
            <a:pPr>
              <a:defRPr/>
            </a:pPr>
            <a:fld id="{582EA541-1CAD-4BE1-96BB-C005B837A998}" type="slidenum">
              <a:rPr lang="en-US" smtClean="0"/>
              <a:pPr>
                <a:defRPr/>
              </a:pPr>
              <a:t>10</a:t>
            </a:fld>
            <a:endParaRPr lang="en-US"/>
          </a:p>
        </p:txBody>
      </p:sp>
    </p:spTree>
    <p:extLst>
      <p:ext uri="{BB962C8B-B14F-4D97-AF65-F5344CB8AC3E}">
        <p14:creationId xmlns:p14="http://schemas.microsoft.com/office/powerpoint/2010/main" val="1342394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582EA541-1CAD-4BE1-96BB-C005B837A998}" type="slidenum">
              <a:rPr lang="en-US" smtClean="0"/>
              <a:pPr>
                <a:defRPr/>
              </a:pPr>
              <a:t>30</a:t>
            </a:fld>
            <a:endParaRPr lang="en-US"/>
          </a:p>
        </p:txBody>
      </p:sp>
    </p:spTree>
    <p:extLst>
      <p:ext uri="{BB962C8B-B14F-4D97-AF65-F5344CB8AC3E}">
        <p14:creationId xmlns:p14="http://schemas.microsoft.com/office/powerpoint/2010/main" val="37174295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4"/>
          <p:cNvSpPr>
            <a:spLocks noChangeArrowheads="1"/>
          </p:cNvSpPr>
          <p:nvPr userDrawn="1"/>
        </p:nvSpPr>
        <p:spPr bwMode="auto">
          <a:xfrm>
            <a:off x="0" y="5084763"/>
            <a:ext cx="12192000" cy="14017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r" eaLnBrk="0" hangingPunct="0">
              <a:defRPr sz="2000">
                <a:solidFill>
                  <a:schemeClr val="bg1"/>
                </a:solidFill>
                <a:latin typeface="Minion" charset="0"/>
              </a:defRPr>
            </a:lvl1pPr>
            <a:lvl2pPr marL="742950" indent="-285750" algn="r" eaLnBrk="0" hangingPunct="0">
              <a:defRPr sz="2000">
                <a:solidFill>
                  <a:schemeClr val="bg1"/>
                </a:solidFill>
                <a:latin typeface="Minion" charset="0"/>
              </a:defRPr>
            </a:lvl2pPr>
            <a:lvl3pPr marL="1143000" indent="-228600" algn="r" eaLnBrk="0" hangingPunct="0">
              <a:defRPr sz="2000">
                <a:solidFill>
                  <a:schemeClr val="bg1"/>
                </a:solidFill>
                <a:latin typeface="Minion" charset="0"/>
              </a:defRPr>
            </a:lvl3pPr>
            <a:lvl4pPr marL="1600200" indent="-228600" algn="r" eaLnBrk="0" hangingPunct="0">
              <a:defRPr sz="2000">
                <a:solidFill>
                  <a:schemeClr val="bg1"/>
                </a:solidFill>
                <a:latin typeface="Minion" charset="0"/>
              </a:defRPr>
            </a:lvl4pPr>
            <a:lvl5pPr marL="2057400" indent="-228600" algn="r" eaLnBrk="0" hangingPunct="0">
              <a:defRPr sz="2000">
                <a:solidFill>
                  <a:schemeClr val="bg1"/>
                </a:solidFill>
                <a:latin typeface="Minion" charset="0"/>
              </a:defRPr>
            </a:lvl5pPr>
            <a:lvl6pPr marL="2514600" indent="-228600" algn="r" eaLnBrk="0" fontAlgn="base" hangingPunct="0">
              <a:spcBef>
                <a:spcPct val="0"/>
              </a:spcBef>
              <a:spcAft>
                <a:spcPct val="0"/>
              </a:spcAft>
              <a:defRPr sz="2000">
                <a:solidFill>
                  <a:schemeClr val="bg1"/>
                </a:solidFill>
                <a:latin typeface="Minion" charset="0"/>
              </a:defRPr>
            </a:lvl6pPr>
            <a:lvl7pPr marL="2971800" indent="-228600" algn="r" eaLnBrk="0" fontAlgn="base" hangingPunct="0">
              <a:spcBef>
                <a:spcPct val="0"/>
              </a:spcBef>
              <a:spcAft>
                <a:spcPct val="0"/>
              </a:spcAft>
              <a:defRPr sz="2000">
                <a:solidFill>
                  <a:schemeClr val="bg1"/>
                </a:solidFill>
                <a:latin typeface="Minion" charset="0"/>
              </a:defRPr>
            </a:lvl7pPr>
            <a:lvl8pPr marL="3429000" indent="-228600" algn="r" eaLnBrk="0" fontAlgn="base" hangingPunct="0">
              <a:spcBef>
                <a:spcPct val="0"/>
              </a:spcBef>
              <a:spcAft>
                <a:spcPct val="0"/>
              </a:spcAft>
              <a:defRPr sz="2000">
                <a:solidFill>
                  <a:schemeClr val="bg1"/>
                </a:solidFill>
                <a:latin typeface="Minion" charset="0"/>
              </a:defRPr>
            </a:lvl8pPr>
            <a:lvl9pPr marL="3886200" indent="-228600" algn="r" eaLnBrk="0" fontAlgn="base" hangingPunct="0">
              <a:spcBef>
                <a:spcPct val="0"/>
              </a:spcBef>
              <a:spcAft>
                <a:spcPct val="0"/>
              </a:spcAft>
              <a:defRPr sz="2000">
                <a:solidFill>
                  <a:schemeClr val="bg1"/>
                </a:solidFill>
                <a:latin typeface="Minion" charset="0"/>
              </a:defRPr>
            </a:lvl9pPr>
          </a:lstStyle>
          <a:p>
            <a:pPr eaLnBrk="1" hangingPunct="1">
              <a:defRPr/>
            </a:pPr>
            <a:endParaRPr lang="en-GB" altLang="en-US" sz="2000"/>
          </a:p>
        </p:txBody>
      </p:sp>
      <p:sp>
        <p:nvSpPr>
          <p:cNvPr id="5" name="Rectangle 43"/>
          <p:cNvSpPr>
            <a:spLocks noChangeArrowheads="1"/>
          </p:cNvSpPr>
          <p:nvPr/>
        </p:nvSpPr>
        <p:spPr bwMode="auto">
          <a:xfrm>
            <a:off x="0" y="0"/>
            <a:ext cx="12192000" cy="4343400"/>
          </a:xfrm>
          <a:prstGeom prst="rect">
            <a:avLst/>
          </a:prstGeom>
          <a:solidFill>
            <a:srgbClr val="00006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r" eaLnBrk="0" hangingPunct="0">
              <a:defRPr sz="2000">
                <a:solidFill>
                  <a:schemeClr val="bg1"/>
                </a:solidFill>
                <a:latin typeface="Minion" charset="0"/>
              </a:defRPr>
            </a:lvl1pPr>
            <a:lvl2pPr marL="742950" indent="-285750" algn="r" eaLnBrk="0" hangingPunct="0">
              <a:defRPr sz="2000">
                <a:solidFill>
                  <a:schemeClr val="bg1"/>
                </a:solidFill>
                <a:latin typeface="Minion" charset="0"/>
              </a:defRPr>
            </a:lvl2pPr>
            <a:lvl3pPr marL="1143000" indent="-228600" algn="r" eaLnBrk="0" hangingPunct="0">
              <a:defRPr sz="2000">
                <a:solidFill>
                  <a:schemeClr val="bg1"/>
                </a:solidFill>
                <a:latin typeface="Minion" charset="0"/>
              </a:defRPr>
            </a:lvl3pPr>
            <a:lvl4pPr marL="1600200" indent="-228600" algn="r" eaLnBrk="0" hangingPunct="0">
              <a:defRPr sz="2000">
                <a:solidFill>
                  <a:schemeClr val="bg1"/>
                </a:solidFill>
                <a:latin typeface="Minion" charset="0"/>
              </a:defRPr>
            </a:lvl4pPr>
            <a:lvl5pPr marL="2057400" indent="-228600" algn="r" eaLnBrk="0" hangingPunct="0">
              <a:defRPr sz="2000">
                <a:solidFill>
                  <a:schemeClr val="bg1"/>
                </a:solidFill>
                <a:latin typeface="Minion" charset="0"/>
              </a:defRPr>
            </a:lvl5pPr>
            <a:lvl6pPr marL="2514600" indent="-228600" algn="r" eaLnBrk="0" fontAlgn="base" hangingPunct="0">
              <a:spcBef>
                <a:spcPct val="0"/>
              </a:spcBef>
              <a:spcAft>
                <a:spcPct val="0"/>
              </a:spcAft>
              <a:defRPr sz="2000">
                <a:solidFill>
                  <a:schemeClr val="bg1"/>
                </a:solidFill>
                <a:latin typeface="Minion" charset="0"/>
              </a:defRPr>
            </a:lvl6pPr>
            <a:lvl7pPr marL="2971800" indent="-228600" algn="r" eaLnBrk="0" fontAlgn="base" hangingPunct="0">
              <a:spcBef>
                <a:spcPct val="0"/>
              </a:spcBef>
              <a:spcAft>
                <a:spcPct val="0"/>
              </a:spcAft>
              <a:defRPr sz="2000">
                <a:solidFill>
                  <a:schemeClr val="bg1"/>
                </a:solidFill>
                <a:latin typeface="Minion" charset="0"/>
              </a:defRPr>
            </a:lvl7pPr>
            <a:lvl8pPr marL="3429000" indent="-228600" algn="r" eaLnBrk="0" fontAlgn="base" hangingPunct="0">
              <a:spcBef>
                <a:spcPct val="0"/>
              </a:spcBef>
              <a:spcAft>
                <a:spcPct val="0"/>
              </a:spcAft>
              <a:defRPr sz="2000">
                <a:solidFill>
                  <a:schemeClr val="bg1"/>
                </a:solidFill>
                <a:latin typeface="Minion" charset="0"/>
              </a:defRPr>
            </a:lvl8pPr>
            <a:lvl9pPr marL="3886200" indent="-228600" algn="r" eaLnBrk="0" fontAlgn="base" hangingPunct="0">
              <a:spcBef>
                <a:spcPct val="0"/>
              </a:spcBef>
              <a:spcAft>
                <a:spcPct val="0"/>
              </a:spcAft>
              <a:defRPr sz="2000">
                <a:solidFill>
                  <a:schemeClr val="bg1"/>
                </a:solidFill>
                <a:latin typeface="Minion" charset="0"/>
              </a:defRPr>
            </a:lvl9pPr>
          </a:lstStyle>
          <a:p>
            <a:pPr algn="ctr" eaLnBrk="1" hangingPunct="1">
              <a:buFontTx/>
              <a:buChar char="•"/>
              <a:defRPr/>
            </a:pPr>
            <a:endParaRPr lang="en-US" altLang="en-US" sz="1800">
              <a:solidFill>
                <a:schemeClr val="tx1"/>
              </a:solidFill>
              <a:latin typeface="Arial" charset="0"/>
            </a:endParaRPr>
          </a:p>
        </p:txBody>
      </p:sp>
      <p:sp>
        <p:nvSpPr>
          <p:cNvPr id="5123" name="Rectangle 3"/>
          <p:cNvSpPr>
            <a:spLocks noGrp="1" noChangeArrowheads="1"/>
          </p:cNvSpPr>
          <p:nvPr>
            <p:ph type="subTitle" idx="1"/>
          </p:nvPr>
        </p:nvSpPr>
        <p:spPr>
          <a:xfrm>
            <a:off x="624418" y="4508501"/>
            <a:ext cx="7296149" cy="360363"/>
          </a:xfrm>
        </p:spPr>
        <p:txBody>
          <a:bodyPr/>
          <a:lstStyle>
            <a:lvl1pPr marL="0" indent="0">
              <a:buFont typeface="Arial" charset="0"/>
              <a:buNone/>
              <a:defRPr sz="1800"/>
            </a:lvl1pPr>
          </a:lstStyle>
          <a:p>
            <a:r>
              <a:rPr lang="en-US"/>
              <a:t>Name</a:t>
            </a:r>
          </a:p>
        </p:txBody>
      </p:sp>
      <p:sp>
        <p:nvSpPr>
          <p:cNvPr id="5122" name="Rectangle 2"/>
          <p:cNvSpPr>
            <a:spLocks noGrp="1" noChangeArrowheads="1"/>
          </p:cNvSpPr>
          <p:nvPr>
            <p:ph type="ctrTitle"/>
          </p:nvPr>
        </p:nvSpPr>
        <p:spPr>
          <a:xfrm>
            <a:off x="814917" y="1268413"/>
            <a:ext cx="10555816" cy="1439862"/>
          </a:xfrm>
        </p:spPr>
        <p:txBody>
          <a:bodyPr/>
          <a:lstStyle>
            <a:lvl1pPr algn="ctr">
              <a:defRPr/>
            </a:lvl1pPr>
          </a:lstStyle>
          <a:p>
            <a:r>
              <a:rPr lang="en-US"/>
              <a:t>Title</a:t>
            </a:r>
          </a:p>
        </p:txBody>
      </p:sp>
      <p:sp>
        <p:nvSpPr>
          <p:cNvPr id="7" name="Rectangle 50"/>
          <p:cNvSpPr>
            <a:spLocks noGrp="1" noChangeArrowheads="1"/>
          </p:cNvSpPr>
          <p:nvPr>
            <p:ph type="dt" sz="quarter" idx="10"/>
          </p:nvPr>
        </p:nvSpPr>
        <p:spPr bwMode="auto">
          <a:xfrm>
            <a:off x="8113185" y="4511675"/>
            <a:ext cx="3484033" cy="3556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a:latin typeface="Minion"/>
                <a:cs typeface="+mn-cs"/>
              </a:defRPr>
            </a:lvl1pPr>
          </a:lstStyle>
          <a:p>
            <a:pPr>
              <a:defRPr/>
            </a:pPr>
            <a:endParaRPr lang="nl-NL"/>
          </a:p>
        </p:txBody>
      </p:sp>
      <p:pic>
        <p:nvPicPr>
          <p:cNvPr id="2" name="Picture 1" descr="A black text with black text">
            <a:extLst>
              <a:ext uri="{FF2B5EF4-FFF2-40B4-BE49-F238E27FC236}">
                <a16:creationId xmlns:a16="http://schemas.microsoft.com/office/drawing/2014/main" id="{FC6E5FE5-A89E-7624-9F6B-F3D5D8621E0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1000" y="5147469"/>
            <a:ext cx="3571875" cy="1276350"/>
          </a:xfrm>
          <a:prstGeom prst="rect">
            <a:avLst/>
          </a:prstGeom>
        </p:spPr>
      </p:pic>
    </p:spTree>
    <p:extLst>
      <p:ext uri="{BB962C8B-B14F-4D97-AF65-F5344CB8AC3E}">
        <p14:creationId xmlns:p14="http://schemas.microsoft.com/office/powerpoint/2010/main" val="2156982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94562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60885" y="333375"/>
            <a:ext cx="2711449" cy="554355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24417" y="333375"/>
            <a:ext cx="7933267" cy="55435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31154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24418" y="333376"/>
            <a:ext cx="10847916" cy="633413"/>
          </a:xfrm>
        </p:spPr>
        <p:txBody>
          <a:bodyPr/>
          <a:lstStyle/>
          <a:p>
            <a:r>
              <a:rPr lang="en-US"/>
              <a:t>Click to edit Master title style</a:t>
            </a:r>
            <a:endParaRPr lang="en-GB"/>
          </a:p>
        </p:txBody>
      </p:sp>
      <p:sp>
        <p:nvSpPr>
          <p:cNvPr id="3" name="Table Placeholder 2"/>
          <p:cNvSpPr>
            <a:spLocks noGrp="1"/>
          </p:cNvSpPr>
          <p:nvPr>
            <p:ph type="tbl" idx="1"/>
          </p:nvPr>
        </p:nvSpPr>
        <p:spPr>
          <a:xfrm>
            <a:off x="624418" y="1268413"/>
            <a:ext cx="10847916" cy="4608512"/>
          </a:xfrm>
        </p:spPr>
        <p:txBody>
          <a:bodyPr/>
          <a:lstStyle/>
          <a:p>
            <a:pPr lvl="0"/>
            <a:endParaRPr lang="en-GB" noProof="0"/>
          </a:p>
        </p:txBody>
      </p:sp>
    </p:spTree>
    <p:extLst>
      <p:ext uri="{BB962C8B-B14F-4D97-AF65-F5344CB8AC3E}">
        <p14:creationId xmlns:p14="http://schemas.microsoft.com/office/powerpoint/2010/main" val="3428116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lvl1pPr>
              <a:spcBef>
                <a:spcPts val="600"/>
              </a:spcBef>
              <a:defRPr sz="3200"/>
            </a:lvl1pPr>
            <a:lvl2pPr>
              <a:defRPr sz="26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915954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682080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24418" y="1268413"/>
            <a:ext cx="5321300" cy="4608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48917" y="1268413"/>
            <a:ext cx="5323416" cy="4608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43980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029263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966161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4566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819415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851512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68"/>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24418" y="333376"/>
            <a:ext cx="10847916"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Titel</a:t>
            </a:r>
          </a:p>
        </p:txBody>
      </p:sp>
      <p:sp>
        <p:nvSpPr>
          <p:cNvPr id="1027" name="Rectangle 3"/>
          <p:cNvSpPr>
            <a:spLocks noGrp="1" noChangeArrowheads="1"/>
          </p:cNvSpPr>
          <p:nvPr>
            <p:ph type="body" idx="1"/>
          </p:nvPr>
        </p:nvSpPr>
        <p:spPr bwMode="auto">
          <a:xfrm>
            <a:off x="624418" y="1268413"/>
            <a:ext cx="10847916"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Opsomming van tekst</a:t>
            </a:r>
          </a:p>
          <a:p>
            <a:pPr lvl="0"/>
            <a:r>
              <a:rPr lang="en-US" altLang="en-US"/>
              <a:t>Opsomming van tekst</a:t>
            </a:r>
          </a:p>
          <a:p>
            <a:pPr lvl="0"/>
            <a:r>
              <a:rPr lang="en-US" altLang="en-US"/>
              <a:t>Opsomming van tekst</a:t>
            </a:r>
          </a:p>
          <a:p>
            <a:pPr lvl="0"/>
            <a:r>
              <a:rPr lang="en-US" altLang="en-US"/>
              <a:t>Opsomming van tekst</a:t>
            </a:r>
          </a:p>
          <a:p>
            <a:pPr lvl="0"/>
            <a:r>
              <a:rPr lang="en-US" altLang="en-US"/>
              <a:t>Opsomming van tekst</a:t>
            </a:r>
          </a:p>
          <a:p>
            <a:pPr lvl="0"/>
            <a:r>
              <a:rPr lang="en-US" altLang="en-US"/>
              <a:t>Opsomming van tekst</a:t>
            </a:r>
          </a:p>
          <a:p>
            <a:pPr lvl="0"/>
            <a:r>
              <a:rPr lang="en-US" altLang="en-US"/>
              <a:t>Opsomming van tekst</a:t>
            </a:r>
          </a:p>
          <a:p>
            <a:pPr lvl="1"/>
            <a:r>
              <a:rPr lang="en-US" altLang="en-US"/>
              <a:t>aaa</a:t>
            </a:r>
          </a:p>
        </p:txBody>
      </p:sp>
    </p:spTree>
  </p:cSld>
  <p:clrMap bg1="lt1" tx1="dk1" bg2="lt2" tx2="dk2" accent1="accent1" accent2="accent2" accent3="accent3" accent4="accent4" accent5="accent5" accent6="accent6" hlink="hlink" folHlink="folHlink"/>
  <p:sldLayoutIdLst>
    <p:sldLayoutId id="2147483789"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 id="2147483788" r:id="rId12"/>
  </p:sldLayoutIdLst>
  <p:hf hdr="0" ftr="0" dt="0"/>
  <p:txStyles>
    <p:titleStyle>
      <a:lvl1pPr algn="l" rtl="0" eaLnBrk="0" fontAlgn="base" hangingPunct="0">
        <a:spcBef>
          <a:spcPct val="0"/>
        </a:spcBef>
        <a:spcAft>
          <a:spcPct val="0"/>
        </a:spcAft>
        <a:defRPr sz="3600" b="1">
          <a:solidFill>
            <a:schemeClr val="bg1"/>
          </a:solidFill>
          <a:latin typeface="+mj-lt"/>
          <a:ea typeface="+mj-ea"/>
          <a:cs typeface="+mj-cs"/>
        </a:defRPr>
      </a:lvl1pPr>
      <a:lvl2pPr algn="l" rtl="0" eaLnBrk="0" fontAlgn="base" hangingPunct="0">
        <a:spcBef>
          <a:spcPct val="0"/>
        </a:spcBef>
        <a:spcAft>
          <a:spcPct val="0"/>
        </a:spcAft>
        <a:defRPr sz="3600" b="1">
          <a:solidFill>
            <a:schemeClr val="bg1"/>
          </a:solidFill>
          <a:latin typeface="Arial" charset="0"/>
        </a:defRPr>
      </a:lvl2pPr>
      <a:lvl3pPr algn="l" rtl="0" eaLnBrk="0" fontAlgn="base" hangingPunct="0">
        <a:spcBef>
          <a:spcPct val="0"/>
        </a:spcBef>
        <a:spcAft>
          <a:spcPct val="0"/>
        </a:spcAft>
        <a:defRPr sz="3600" b="1">
          <a:solidFill>
            <a:schemeClr val="bg1"/>
          </a:solidFill>
          <a:latin typeface="Arial" charset="0"/>
        </a:defRPr>
      </a:lvl3pPr>
      <a:lvl4pPr algn="l" rtl="0" eaLnBrk="0" fontAlgn="base" hangingPunct="0">
        <a:spcBef>
          <a:spcPct val="0"/>
        </a:spcBef>
        <a:spcAft>
          <a:spcPct val="0"/>
        </a:spcAft>
        <a:defRPr sz="3600" b="1">
          <a:solidFill>
            <a:schemeClr val="bg1"/>
          </a:solidFill>
          <a:latin typeface="Arial" charset="0"/>
        </a:defRPr>
      </a:lvl4pPr>
      <a:lvl5pPr algn="l" rtl="0" eaLnBrk="0" fontAlgn="base" hangingPunct="0">
        <a:spcBef>
          <a:spcPct val="0"/>
        </a:spcBef>
        <a:spcAft>
          <a:spcPct val="0"/>
        </a:spcAft>
        <a:defRPr sz="3600" b="1">
          <a:solidFill>
            <a:schemeClr val="bg1"/>
          </a:solidFill>
          <a:latin typeface="Arial" charset="0"/>
        </a:defRPr>
      </a:lvl5pPr>
      <a:lvl6pPr marL="457200" algn="l" rtl="0" fontAlgn="base">
        <a:spcBef>
          <a:spcPct val="0"/>
        </a:spcBef>
        <a:spcAft>
          <a:spcPct val="0"/>
        </a:spcAft>
        <a:defRPr sz="3600" b="1">
          <a:solidFill>
            <a:schemeClr val="bg1"/>
          </a:solidFill>
          <a:latin typeface="Arial" charset="0"/>
        </a:defRPr>
      </a:lvl6pPr>
      <a:lvl7pPr marL="914400" algn="l" rtl="0" fontAlgn="base">
        <a:spcBef>
          <a:spcPct val="0"/>
        </a:spcBef>
        <a:spcAft>
          <a:spcPct val="0"/>
        </a:spcAft>
        <a:defRPr sz="3600" b="1">
          <a:solidFill>
            <a:schemeClr val="bg1"/>
          </a:solidFill>
          <a:latin typeface="Arial" charset="0"/>
        </a:defRPr>
      </a:lvl7pPr>
      <a:lvl8pPr marL="1371600" algn="l" rtl="0" fontAlgn="base">
        <a:spcBef>
          <a:spcPct val="0"/>
        </a:spcBef>
        <a:spcAft>
          <a:spcPct val="0"/>
        </a:spcAft>
        <a:defRPr sz="3600" b="1">
          <a:solidFill>
            <a:schemeClr val="bg1"/>
          </a:solidFill>
          <a:latin typeface="Arial" charset="0"/>
        </a:defRPr>
      </a:lvl8pPr>
      <a:lvl9pPr marL="1828800" algn="l" rtl="0" fontAlgn="base">
        <a:spcBef>
          <a:spcPct val="0"/>
        </a:spcBef>
        <a:spcAft>
          <a:spcPct val="0"/>
        </a:spcAft>
        <a:defRPr sz="3600" b="1">
          <a:solidFill>
            <a:schemeClr val="bg1"/>
          </a:solidFill>
          <a:latin typeface="Arial" charset="0"/>
        </a:defRPr>
      </a:lvl9pPr>
    </p:titleStyle>
    <p:bodyStyle>
      <a:lvl1pPr marL="342900" indent="-342900" algn="l" rtl="0" eaLnBrk="0" fontAlgn="base" hangingPunct="0">
        <a:lnSpc>
          <a:spcPct val="95000"/>
        </a:lnSpc>
        <a:spcBef>
          <a:spcPct val="0"/>
        </a:spcBef>
        <a:spcAft>
          <a:spcPct val="0"/>
        </a:spcAft>
        <a:buFont typeface="Arial" charset="0"/>
        <a:buChar char="-"/>
        <a:defRPr sz="2800">
          <a:solidFill>
            <a:schemeClr val="bg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400">
          <a:solidFill>
            <a:schemeClr val="bg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doi.org/10.1016/j.drudis.2026.104650" TargetMode="Externa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hyperlink" Target="https://doi.org/10.1016/j.drudis.2026.104650" TargetMode="Externa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doi.org/10.1016/j.drudis.2026.104605" TargetMode="External"/><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anthropic.com/news/model-hardware-standard-research-preview" TargetMode="External"/><Relationship Id="rId2" Type="http://schemas.openxmlformats.org/officeDocument/2006/relationships/hyperlink" Target="https://www.rdworldonline.com/anthropic-wants-claude-to-run-life-sciences-rd-now-it-is-wiring-ai-agents-into-the-lab/" TargetMode="Externa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pmc.ncbi.nlm.nih.gov/articles/PMC7838329/" TargetMode="External"/><Relationship Id="rId2" Type="http://schemas.openxmlformats.org/officeDocument/2006/relationships/hyperlink" Target="https://www.nature.com/articles/s41586-019-0917-9"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link.springer.com/article/10.1007/s00011-010-0269-2"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www.fiercepharma.com/sponsored/pharma-doesnt-have-ai-problem-it-has-information-problem" TargetMode="Externa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doi.org/10.1016/j.drudis.2026.104650"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0F13B-ECA6-CB64-92AA-45ACC1E9D8CA}"/>
            </a:ext>
          </a:extLst>
        </p:cNvPr>
        <p:cNvGrpSpPr/>
        <p:nvPr/>
      </p:nvGrpSpPr>
      <p:grpSpPr>
        <a:xfrm>
          <a:off x="0" y="0"/>
          <a:ext cx="0" cy="0"/>
          <a:chOff x="0" y="0"/>
          <a:chExt cx="0" cy="0"/>
        </a:xfrm>
      </p:grpSpPr>
      <p:sp>
        <p:nvSpPr>
          <p:cNvPr id="3075" name="Rectangle 3">
            <a:extLst>
              <a:ext uri="{FF2B5EF4-FFF2-40B4-BE49-F238E27FC236}">
                <a16:creationId xmlns:a16="http://schemas.microsoft.com/office/drawing/2014/main" id="{49D93C29-E809-21CD-6B4C-0D82AB4C69E0}"/>
              </a:ext>
            </a:extLst>
          </p:cNvPr>
          <p:cNvSpPr>
            <a:spLocks noGrp="1" noChangeArrowheads="1"/>
          </p:cNvSpPr>
          <p:nvPr>
            <p:ph type="ctrTitle"/>
          </p:nvPr>
        </p:nvSpPr>
        <p:spPr>
          <a:xfrm>
            <a:off x="190500" y="2514600"/>
            <a:ext cx="11811000" cy="573088"/>
          </a:xfrm>
        </p:spPr>
        <p:txBody>
          <a:bodyPr/>
          <a:lstStyle/>
          <a:p>
            <a:pPr eaLnBrk="1" hangingPunct="1">
              <a:spcBef>
                <a:spcPts val="1800"/>
              </a:spcBef>
              <a:spcAft>
                <a:spcPts val="1200"/>
              </a:spcAft>
            </a:pPr>
            <a:r>
              <a:rPr lang="en-GB" sz="4000" dirty="0">
                <a:effectLst/>
                <a:ea typeface="Calibri" panose="020F0502020204030204" pitchFamily="34" charset="0"/>
                <a:cs typeface="Times New Roman" panose="02020603050405020304" pitchFamily="18" charset="0"/>
              </a:rPr>
              <a:t>Agents in Drug Discovery – A </a:t>
            </a:r>
            <a:r>
              <a:rPr lang="en-GB" sz="4000" dirty="0">
                <a:ea typeface="Calibri" panose="020F0502020204030204" pitchFamily="34" charset="0"/>
                <a:cs typeface="Times New Roman" panose="02020603050405020304" pitchFamily="18" charset="0"/>
              </a:rPr>
              <a:t>few Thoughts</a:t>
            </a:r>
            <a:br>
              <a:rPr lang="en-GB" sz="3800" dirty="0">
                <a:effectLst/>
                <a:ea typeface="Calibri" panose="020F0502020204030204" pitchFamily="34" charset="0"/>
                <a:cs typeface="Times New Roman" panose="02020603050405020304" pitchFamily="18" charset="0"/>
              </a:rPr>
            </a:br>
            <a:br>
              <a:rPr lang="en-GB" sz="3800" dirty="0">
                <a:effectLst/>
                <a:ea typeface="Calibri" panose="020F0502020204030204" pitchFamily="34" charset="0"/>
                <a:cs typeface="Times New Roman" panose="02020603050405020304" pitchFamily="18" charset="0"/>
              </a:rPr>
            </a:br>
            <a:r>
              <a:rPr lang="en-US" altLang="en-US" sz="2000" b="0" dirty="0"/>
              <a:t>Andreas Bender, PhD</a:t>
            </a:r>
            <a:br>
              <a:rPr lang="en-US" altLang="en-US" sz="2000" b="0" dirty="0"/>
            </a:br>
            <a:r>
              <a:rPr lang="en-US" altLang="en-US" sz="2000" b="0" dirty="0"/>
              <a:t>Professor for Machine Learning in Medicine, Khalifa University, Abu Dhabi, UAE</a:t>
            </a:r>
            <a:br>
              <a:rPr lang="en-US" altLang="en-US" sz="2000" b="0" dirty="0"/>
            </a:br>
            <a:br>
              <a:rPr lang="en-US" altLang="en-US" sz="2000" b="0" dirty="0"/>
            </a:br>
            <a:r>
              <a:rPr lang="en-US" altLang="en-US" sz="2000" b="0" dirty="0"/>
              <a:t>Visiting Professor, Yusuf Hamied Department of Chemistry, University of Cambridge, UK</a:t>
            </a:r>
            <a:br>
              <a:rPr lang="en-US" altLang="en-US" sz="2000" b="0" dirty="0"/>
            </a:br>
            <a:r>
              <a:rPr lang="en-US" altLang="en-US" sz="2000" b="0" dirty="0"/>
              <a:t>Research Professor at UBB and Project Leader at UMF, Cluj-Napoca, Romania</a:t>
            </a:r>
            <a:br>
              <a:rPr lang="en-US" altLang="en-US" sz="2000" b="0" dirty="0"/>
            </a:br>
            <a:r>
              <a:rPr lang="en-US" altLang="en-US" sz="2000" b="0" dirty="0"/>
              <a:t>Adjunct Faculty at National Institute for Bioprocessing Research and Training (NIBRT), Dublin, Ireland</a:t>
            </a:r>
            <a:br>
              <a:rPr lang="en-US" altLang="en-US" sz="2000" b="0" dirty="0"/>
            </a:br>
            <a:r>
              <a:rPr lang="en-US" altLang="en-US" sz="2000" b="0" dirty="0"/>
              <a:t>Co-Founder of Healx, Ltd., PharmEnable, Ltd., and Pangea Bio Ltd.</a:t>
            </a:r>
            <a:br>
              <a:rPr lang="en-US" altLang="en-US" sz="2000" b="0" dirty="0"/>
            </a:br>
            <a:br>
              <a:rPr lang="en-US" altLang="en-US" sz="2000" b="0" dirty="0"/>
            </a:br>
            <a:endParaRPr lang="en-US" altLang="en-US" sz="2000" b="0" dirty="0"/>
          </a:p>
        </p:txBody>
      </p:sp>
    </p:spTree>
    <p:custDataLst>
      <p:tags r:id="rId1"/>
    </p:custDataLst>
    <p:extLst>
      <p:ext uri="{BB962C8B-B14F-4D97-AF65-F5344CB8AC3E}">
        <p14:creationId xmlns:p14="http://schemas.microsoft.com/office/powerpoint/2010/main" val="3349923534"/>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EA8AA-A30F-CBD0-C956-A9F348B672F9}"/>
              </a:ext>
            </a:extLst>
          </p:cNvPr>
          <p:cNvSpPr>
            <a:spLocks noGrp="1"/>
          </p:cNvSpPr>
          <p:nvPr>
            <p:ph type="title"/>
          </p:nvPr>
        </p:nvSpPr>
        <p:spPr>
          <a:xfrm>
            <a:off x="624418" y="246720"/>
            <a:ext cx="10847916" cy="633413"/>
          </a:xfrm>
        </p:spPr>
        <p:txBody>
          <a:bodyPr/>
          <a:lstStyle/>
          <a:p>
            <a:r>
              <a:rPr lang="en-GB" dirty="0"/>
              <a:t>Different agentic architectures</a:t>
            </a:r>
          </a:p>
        </p:txBody>
      </p:sp>
      <p:sp>
        <p:nvSpPr>
          <p:cNvPr id="3" name="Content Placeholder 2">
            <a:extLst>
              <a:ext uri="{FF2B5EF4-FFF2-40B4-BE49-F238E27FC236}">
                <a16:creationId xmlns:a16="http://schemas.microsoft.com/office/drawing/2014/main" id="{239C9339-EFDC-0757-95E6-E127D446C422}"/>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69B5B533-A002-0794-3837-9EA372F2906F}"/>
              </a:ext>
            </a:extLst>
          </p:cNvPr>
          <p:cNvPicPr>
            <a:picLocks noChangeAspect="1"/>
          </p:cNvPicPr>
          <p:nvPr/>
        </p:nvPicPr>
        <p:blipFill>
          <a:blip r:embed="rId3"/>
          <a:stretch>
            <a:fillRect/>
          </a:stretch>
        </p:blipFill>
        <p:spPr>
          <a:xfrm>
            <a:off x="28576" y="954606"/>
            <a:ext cx="9979329" cy="3942347"/>
          </a:xfrm>
          <a:prstGeom prst="rect">
            <a:avLst/>
          </a:prstGeom>
        </p:spPr>
      </p:pic>
      <p:pic>
        <p:nvPicPr>
          <p:cNvPr id="7" name="Picture 6">
            <a:extLst>
              <a:ext uri="{FF2B5EF4-FFF2-40B4-BE49-F238E27FC236}">
                <a16:creationId xmlns:a16="http://schemas.microsoft.com/office/drawing/2014/main" id="{4826E373-D125-4BEE-605C-FE59DCE3634A}"/>
              </a:ext>
            </a:extLst>
          </p:cNvPr>
          <p:cNvPicPr>
            <a:picLocks noChangeAspect="1"/>
          </p:cNvPicPr>
          <p:nvPr/>
        </p:nvPicPr>
        <p:blipFill>
          <a:blip r:embed="rId4"/>
          <a:stretch>
            <a:fillRect/>
          </a:stretch>
        </p:blipFill>
        <p:spPr>
          <a:xfrm>
            <a:off x="630225" y="2209800"/>
            <a:ext cx="11437951" cy="3906131"/>
          </a:xfrm>
          <a:prstGeom prst="rect">
            <a:avLst/>
          </a:prstGeom>
        </p:spPr>
      </p:pic>
      <p:sp>
        <p:nvSpPr>
          <p:cNvPr id="6" name="TextBox 5">
            <a:extLst>
              <a:ext uri="{FF2B5EF4-FFF2-40B4-BE49-F238E27FC236}">
                <a16:creationId xmlns:a16="http://schemas.microsoft.com/office/drawing/2014/main" id="{E49A5FEF-CF67-2C82-0920-68E7936C7E8F}"/>
              </a:ext>
            </a:extLst>
          </p:cNvPr>
          <p:cNvSpPr txBox="1"/>
          <p:nvPr/>
        </p:nvSpPr>
        <p:spPr>
          <a:xfrm>
            <a:off x="28576" y="6115931"/>
            <a:ext cx="12039600" cy="707886"/>
          </a:xfrm>
          <a:prstGeom prst="rect">
            <a:avLst/>
          </a:prstGeom>
          <a:noFill/>
        </p:spPr>
        <p:txBody>
          <a:bodyPr wrap="square" rtlCol="0">
            <a:spAutoFit/>
          </a:bodyPr>
          <a:lstStyle/>
          <a:p>
            <a:r>
              <a:rPr lang="en-GB" dirty="0"/>
              <a:t>Huynh et al., </a:t>
            </a:r>
            <a:r>
              <a:rPr lang="en-GB" b="1" dirty="0"/>
              <a:t>AI agents in drug discovery: applications and case studies </a:t>
            </a:r>
            <a:r>
              <a:rPr lang="en-GB" dirty="0"/>
              <a:t>Drug Discovery Today 2026</a:t>
            </a:r>
          </a:p>
          <a:p>
            <a:r>
              <a:rPr lang="en-GB" dirty="0">
                <a:hlinkClick r:id="rId5"/>
              </a:rPr>
              <a:t>https://doi.org/10.1016/j.drudis.2026.104650</a:t>
            </a:r>
            <a:r>
              <a:rPr lang="en-GB" dirty="0"/>
              <a:t> </a:t>
            </a:r>
          </a:p>
        </p:txBody>
      </p:sp>
    </p:spTree>
    <p:extLst>
      <p:ext uri="{BB962C8B-B14F-4D97-AF65-F5344CB8AC3E}">
        <p14:creationId xmlns:p14="http://schemas.microsoft.com/office/powerpoint/2010/main" val="3439422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E720D-B150-102D-D5B9-3AF37D4EDE56}"/>
              </a:ext>
            </a:extLst>
          </p:cNvPr>
          <p:cNvSpPr>
            <a:spLocks noGrp="1"/>
          </p:cNvSpPr>
          <p:nvPr>
            <p:ph type="title"/>
          </p:nvPr>
        </p:nvSpPr>
        <p:spPr>
          <a:xfrm>
            <a:off x="374684" y="533400"/>
            <a:ext cx="3581400" cy="633413"/>
          </a:xfrm>
        </p:spPr>
        <p:txBody>
          <a:bodyPr/>
          <a:lstStyle/>
          <a:p>
            <a:r>
              <a:rPr lang="en-GB" dirty="0"/>
              <a:t>3. Examples </a:t>
            </a:r>
            <a:r>
              <a:rPr lang="en-GB" sz="2800" dirty="0"/>
              <a:t>(with the aim to characterize)</a:t>
            </a:r>
          </a:p>
        </p:txBody>
      </p:sp>
      <p:sp>
        <p:nvSpPr>
          <p:cNvPr id="3" name="Content Placeholder 2">
            <a:extLst>
              <a:ext uri="{FF2B5EF4-FFF2-40B4-BE49-F238E27FC236}">
                <a16:creationId xmlns:a16="http://schemas.microsoft.com/office/drawing/2014/main" id="{E57801CD-98B5-75EC-9CC4-B0EC6EDAAF9E}"/>
              </a:ext>
            </a:extLst>
          </p:cNvPr>
          <p:cNvSpPr>
            <a:spLocks noGrp="1"/>
          </p:cNvSpPr>
          <p:nvPr>
            <p:ph idx="1"/>
          </p:nvPr>
        </p:nvSpPr>
        <p:spPr>
          <a:xfrm>
            <a:off x="228600" y="1808188"/>
            <a:ext cx="3873569" cy="4827919"/>
          </a:xfrm>
        </p:spPr>
        <p:txBody>
          <a:bodyPr/>
          <a:lstStyle/>
          <a:p>
            <a:pPr marL="0" indent="0">
              <a:buNone/>
            </a:pPr>
            <a:r>
              <a:rPr lang="en-GB" sz="2800" dirty="0"/>
              <a:t>‘Comprehensive literature analysis for molecular prioritization’</a:t>
            </a:r>
          </a:p>
          <a:p>
            <a:endParaRPr lang="en-GB" sz="2800" dirty="0"/>
          </a:p>
          <a:p>
            <a:pPr marL="0" indent="0">
              <a:buNone/>
            </a:pPr>
            <a:r>
              <a:rPr lang="en-GB" sz="2800" dirty="0"/>
              <a:t>Two very distinct parts:</a:t>
            </a:r>
          </a:p>
          <a:p>
            <a:pPr lvl="1"/>
            <a:r>
              <a:rPr lang="en-GB" sz="2200" dirty="0"/>
              <a:t>Information compilation (patent extraction etc)</a:t>
            </a:r>
          </a:p>
          <a:p>
            <a:pPr lvl="1"/>
            <a:r>
              <a:rPr lang="en-GB" sz="2200" dirty="0"/>
              <a:t>Report and </a:t>
            </a:r>
            <a:r>
              <a:rPr lang="en-GB" sz="2200" i="1" dirty="0"/>
              <a:t>prioritization</a:t>
            </a:r>
            <a:endParaRPr lang="en-GB" sz="2200" dirty="0"/>
          </a:p>
        </p:txBody>
      </p:sp>
      <p:pic>
        <p:nvPicPr>
          <p:cNvPr id="5" name="Picture 4">
            <a:extLst>
              <a:ext uri="{FF2B5EF4-FFF2-40B4-BE49-F238E27FC236}">
                <a16:creationId xmlns:a16="http://schemas.microsoft.com/office/drawing/2014/main" id="{2C579664-4F05-BE8B-C59F-2BA47EB43B45}"/>
              </a:ext>
            </a:extLst>
          </p:cNvPr>
          <p:cNvPicPr>
            <a:picLocks noChangeAspect="1"/>
          </p:cNvPicPr>
          <p:nvPr/>
        </p:nvPicPr>
        <p:blipFill>
          <a:blip r:embed="rId2"/>
          <a:stretch>
            <a:fillRect/>
          </a:stretch>
        </p:blipFill>
        <p:spPr>
          <a:xfrm>
            <a:off x="4432230" y="152400"/>
            <a:ext cx="7385085" cy="5732877"/>
          </a:xfrm>
          <a:prstGeom prst="rect">
            <a:avLst/>
          </a:prstGeom>
        </p:spPr>
      </p:pic>
      <p:sp>
        <p:nvSpPr>
          <p:cNvPr id="6" name="TextBox 5">
            <a:extLst>
              <a:ext uri="{FF2B5EF4-FFF2-40B4-BE49-F238E27FC236}">
                <a16:creationId xmlns:a16="http://schemas.microsoft.com/office/drawing/2014/main" id="{621729D6-EAF7-E4A3-DED9-E8A0E103D03F}"/>
              </a:ext>
            </a:extLst>
          </p:cNvPr>
          <p:cNvSpPr txBox="1"/>
          <p:nvPr/>
        </p:nvSpPr>
        <p:spPr>
          <a:xfrm>
            <a:off x="28576" y="6115931"/>
            <a:ext cx="12039600" cy="707886"/>
          </a:xfrm>
          <a:prstGeom prst="rect">
            <a:avLst/>
          </a:prstGeom>
          <a:noFill/>
        </p:spPr>
        <p:txBody>
          <a:bodyPr wrap="square" rtlCol="0">
            <a:spAutoFit/>
          </a:bodyPr>
          <a:lstStyle/>
          <a:p>
            <a:r>
              <a:rPr lang="en-GB" dirty="0"/>
              <a:t>All examples and headings taken from Huynh et al., </a:t>
            </a:r>
            <a:r>
              <a:rPr lang="en-GB" b="1" dirty="0"/>
              <a:t>AI agents in drug discovery: applications and case studies </a:t>
            </a:r>
            <a:r>
              <a:rPr lang="en-GB" dirty="0"/>
              <a:t>Drug Discovery Today 2026 </a:t>
            </a:r>
            <a:r>
              <a:rPr lang="en-GB" dirty="0">
                <a:hlinkClick r:id="rId3"/>
              </a:rPr>
              <a:t>https://doi.org/10.1016/j.drudis.2026.104650</a:t>
            </a:r>
            <a:r>
              <a:rPr lang="en-GB" dirty="0"/>
              <a:t> </a:t>
            </a:r>
          </a:p>
        </p:txBody>
      </p:sp>
    </p:spTree>
    <p:extLst>
      <p:ext uri="{BB962C8B-B14F-4D97-AF65-F5344CB8AC3E}">
        <p14:creationId xmlns:p14="http://schemas.microsoft.com/office/powerpoint/2010/main" val="20682709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9613A-D617-436F-19AF-AF9397C8EF5C}"/>
              </a:ext>
            </a:extLst>
          </p:cNvPr>
          <p:cNvSpPr>
            <a:spLocks noGrp="1"/>
          </p:cNvSpPr>
          <p:nvPr>
            <p:ph type="title"/>
          </p:nvPr>
        </p:nvSpPr>
        <p:spPr>
          <a:xfrm>
            <a:off x="381000" y="622518"/>
            <a:ext cx="5242982" cy="633413"/>
          </a:xfrm>
        </p:spPr>
        <p:txBody>
          <a:bodyPr/>
          <a:lstStyle/>
          <a:p>
            <a:r>
              <a:rPr lang="en-GB" sz="3200" i="1" dirty="0"/>
              <a:t>In silico</a:t>
            </a:r>
            <a:r>
              <a:rPr lang="en-GB" sz="3200" dirty="0"/>
              <a:t> ‘toxicity prediction’ (consumer goods, not pharma)</a:t>
            </a:r>
          </a:p>
        </p:txBody>
      </p:sp>
      <p:sp>
        <p:nvSpPr>
          <p:cNvPr id="3" name="Content Placeholder 2">
            <a:extLst>
              <a:ext uri="{FF2B5EF4-FFF2-40B4-BE49-F238E27FC236}">
                <a16:creationId xmlns:a16="http://schemas.microsoft.com/office/drawing/2014/main" id="{5EB8B9C2-4772-479B-5B14-FCEE0A9CBC3B}"/>
              </a:ext>
            </a:extLst>
          </p:cNvPr>
          <p:cNvSpPr>
            <a:spLocks noGrp="1"/>
          </p:cNvSpPr>
          <p:nvPr>
            <p:ph idx="1"/>
          </p:nvPr>
        </p:nvSpPr>
        <p:spPr>
          <a:xfrm>
            <a:off x="190334" y="1981200"/>
            <a:ext cx="4633382" cy="4227512"/>
          </a:xfrm>
        </p:spPr>
        <p:txBody>
          <a:bodyPr/>
          <a:lstStyle/>
          <a:p>
            <a:r>
              <a:rPr lang="en-GB" sz="2600" dirty="0"/>
              <a:t>Compile information about parent compound (</a:t>
            </a:r>
            <a:r>
              <a:rPr lang="en-GB" sz="2600" dirty="0" err="1"/>
              <a:t>cashmeran</a:t>
            </a:r>
            <a:r>
              <a:rPr lang="en-GB" sz="2600" dirty="0"/>
              <a:t>)</a:t>
            </a:r>
          </a:p>
          <a:p>
            <a:r>
              <a:rPr lang="en-GB" sz="2600" dirty="0"/>
              <a:t>Tool use for generating metabolites</a:t>
            </a:r>
          </a:p>
          <a:p>
            <a:r>
              <a:rPr lang="en-GB" sz="2600" dirty="0"/>
              <a:t>Tool use for predicting endocrine activity, based on dataset compiled with NIEHS </a:t>
            </a:r>
          </a:p>
        </p:txBody>
      </p:sp>
      <p:pic>
        <p:nvPicPr>
          <p:cNvPr id="5" name="Picture 4">
            <a:extLst>
              <a:ext uri="{FF2B5EF4-FFF2-40B4-BE49-F238E27FC236}">
                <a16:creationId xmlns:a16="http://schemas.microsoft.com/office/drawing/2014/main" id="{C2A60086-904C-336B-5918-8A70C4ED270F}"/>
              </a:ext>
            </a:extLst>
          </p:cNvPr>
          <p:cNvPicPr>
            <a:picLocks noChangeAspect="1"/>
          </p:cNvPicPr>
          <p:nvPr/>
        </p:nvPicPr>
        <p:blipFill>
          <a:blip r:embed="rId2"/>
          <a:stretch>
            <a:fillRect/>
          </a:stretch>
        </p:blipFill>
        <p:spPr>
          <a:xfrm>
            <a:off x="4940622" y="228600"/>
            <a:ext cx="7061044" cy="3962400"/>
          </a:xfrm>
          <a:prstGeom prst="rect">
            <a:avLst/>
          </a:prstGeom>
        </p:spPr>
      </p:pic>
      <p:sp>
        <p:nvSpPr>
          <p:cNvPr id="4" name="TextBox 3">
            <a:extLst>
              <a:ext uri="{FF2B5EF4-FFF2-40B4-BE49-F238E27FC236}">
                <a16:creationId xmlns:a16="http://schemas.microsoft.com/office/drawing/2014/main" id="{67794106-028D-3249-5514-D5BDE385F999}"/>
              </a:ext>
            </a:extLst>
          </p:cNvPr>
          <p:cNvSpPr txBox="1"/>
          <p:nvPr/>
        </p:nvSpPr>
        <p:spPr>
          <a:xfrm>
            <a:off x="5105400" y="4419600"/>
            <a:ext cx="6781800" cy="1692771"/>
          </a:xfrm>
          <a:prstGeom prst="rect">
            <a:avLst/>
          </a:prstGeom>
          <a:noFill/>
        </p:spPr>
        <p:txBody>
          <a:bodyPr wrap="square" rtlCol="0">
            <a:spAutoFit/>
          </a:bodyPr>
          <a:lstStyle/>
          <a:p>
            <a:pPr marL="342900" indent="-342900">
              <a:buFontTx/>
              <a:buChar char="-"/>
            </a:pPr>
            <a:r>
              <a:rPr lang="en-GB" sz="2600" dirty="0"/>
              <a:t>Predicted parent compound to be rapidly metabolized (to carboxylic acid; high polarity/poor membrane permeability)</a:t>
            </a:r>
          </a:p>
          <a:p>
            <a:pPr marL="342900" indent="-342900">
              <a:buFontTx/>
              <a:buChar char="-"/>
            </a:pPr>
            <a:r>
              <a:rPr lang="en-GB" sz="2600" dirty="0"/>
              <a:t>Decreased risk of endocrine disruption</a:t>
            </a:r>
          </a:p>
        </p:txBody>
      </p:sp>
      <p:sp>
        <p:nvSpPr>
          <p:cNvPr id="6" name="TextBox 5">
            <a:extLst>
              <a:ext uri="{FF2B5EF4-FFF2-40B4-BE49-F238E27FC236}">
                <a16:creationId xmlns:a16="http://schemas.microsoft.com/office/drawing/2014/main" id="{D3EBC0B9-C710-BA35-908A-48D09177E596}"/>
              </a:ext>
            </a:extLst>
          </p:cNvPr>
          <p:cNvSpPr txBox="1"/>
          <p:nvPr/>
        </p:nvSpPr>
        <p:spPr>
          <a:xfrm>
            <a:off x="381000" y="6206479"/>
            <a:ext cx="9220200" cy="492443"/>
          </a:xfrm>
          <a:prstGeom prst="rect">
            <a:avLst/>
          </a:prstGeom>
          <a:noFill/>
        </p:spPr>
        <p:txBody>
          <a:bodyPr wrap="square" rtlCol="0">
            <a:spAutoFit/>
          </a:bodyPr>
          <a:lstStyle/>
          <a:p>
            <a:r>
              <a:rPr lang="en-GB" sz="2600" dirty="0"/>
              <a:t>Narrower use case; expert-tailored tool use</a:t>
            </a:r>
          </a:p>
        </p:txBody>
      </p:sp>
    </p:spTree>
    <p:extLst>
      <p:ext uri="{BB962C8B-B14F-4D97-AF65-F5344CB8AC3E}">
        <p14:creationId xmlns:p14="http://schemas.microsoft.com/office/powerpoint/2010/main" val="2382016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36895-2B90-885A-8012-5E7E943459CC}"/>
              </a:ext>
            </a:extLst>
          </p:cNvPr>
          <p:cNvSpPr>
            <a:spLocks noGrp="1"/>
          </p:cNvSpPr>
          <p:nvPr>
            <p:ph type="title"/>
          </p:nvPr>
        </p:nvSpPr>
        <p:spPr/>
        <p:txBody>
          <a:bodyPr/>
          <a:lstStyle/>
          <a:p>
            <a:r>
              <a:rPr lang="en-GB" dirty="0"/>
              <a:t>Automating protocol design and execution (qPCR assay design)</a:t>
            </a:r>
          </a:p>
        </p:txBody>
      </p:sp>
      <p:sp>
        <p:nvSpPr>
          <p:cNvPr id="3" name="Content Placeholder 2">
            <a:extLst>
              <a:ext uri="{FF2B5EF4-FFF2-40B4-BE49-F238E27FC236}">
                <a16:creationId xmlns:a16="http://schemas.microsoft.com/office/drawing/2014/main" id="{24412D21-BDC9-2DAC-44E5-767DBDF5BE12}"/>
              </a:ext>
            </a:extLst>
          </p:cNvPr>
          <p:cNvSpPr>
            <a:spLocks noGrp="1"/>
          </p:cNvSpPr>
          <p:nvPr>
            <p:ph idx="1"/>
          </p:nvPr>
        </p:nvSpPr>
        <p:spPr>
          <a:xfrm>
            <a:off x="354100" y="1414913"/>
            <a:ext cx="11734800" cy="1828800"/>
          </a:xfrm>
        </p:spPr>
        <p:txBody>
          <a:bodyPr/>
          <a:lstStyle/>
          <a:p>
            <a:r>
              <a:rPr lang="en-GB" sz="3000" dirty="0"/>
              <a:t>Compile literature, draft protocol (MIQE reporting)</a:t>
            </a:r>
          </a:p>
          <a:p>
            <a:r>
              <a:rPr lang="en-GB" sz="3000" i="1" dirty="0"/>
              <a:t>Aligned with ICH, FDA regulatory guidelines</a:t>
            </a:r>
          </a:p>
          <a:p>
            <a:r>
              <a:rPr lang="en-GB" sz="3000" dirty="0"/>
              <a:t>Translation to script</a:t>
            </a:r>
          </a:p>
          <a:p>
            <a:r>
              <a:rPr lang="en-GB" sz="3000" dirty="0"/>
              <a:t>‘Information + Form + Goal -&gt; Structured, Goal-Directed Output’</a:t>
            </a:r>
          </a:p>
        </p:txBody>
      </p:sp>
      <p:pic>
        <p:nvPicPr>
          <p:cNvPr id="5" name="Picture 4">
            <a:extLst>
              <a:ext uri="{FF2B5EF4-FFF2-40B4-BE49-F238E27FC236}">
                <a16:creationId xmlns:a16="http://schemas.microsoft.com/office/drawing/2014/main" id="{E51AEA74-EC47-9AAA-FA70-3E656A5309E3}"/>
              </a:ext>
            </a:extLst>
          </p:cNvPr>
          <p:cNvPicPr>
            <a:picLocks noChangeAspect="1"/>
          </p:cNvPicPr>
          <p:nvPr/>
        </p:nvPicPr>
        <p:blipFill>
          <a:blip r:embed="rId2"/>
          <a:stretch>
            <a:fillRect/>
          </a:stretch>
        </p:blipFill>
        <p:spPr>
          <a:xfrm>
            <a:off x="127163" y="3614287"/>
            <a:ext cx="11937674" cy="3072865"/>
          </a:xfrm>
          <a:prstGeom prst="rect">
            <a:avLst/>
          </a:prstGeom>
        </p:spPr>
      </p:pic>
    </p:spTree>
    <p:extLst>
      <p:ext uri="{BB962C8B-B14F-4D97-AF65-F5344CB8AC3E}">
        <p14:creationId xmlns:p14="http://schemas.microsoft.com/office/powerpoint/2010/main" val="4775886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C92A2-384A-93A7-6035-091DC027C0FB}"/>
              </a:ext>
            </a:extLst>
          </p:cNvPr>
          <p:cNvSpPr>
            <a:spLocks noGrp="1"/>
          </p:cNvSpPr>
          <p:nvPr>
            <p:ph type="title"/>
          </p:nvPr>
        </p:nvSpPr>
        <p:spPr>
          <a:xfrm>
            <a:off x="152400" y="310365"/>
            <a:ext cx="11887200" cy="633413"/>
          </a:xfrm>
        </p:spPr>
        <p:txBody>
          <a:bodyPr/>
          <a:lstStyle/>
          <a:p>
            <a:r>
              <a:rPr lang="en-GB" dirty="0"/>
              <a:t>‘Accelerating drug discovery with Virtual Scientists’</a:t>
            </a:r>
          </a:p>
        </p:txBody>
      </p:sp>
      <p:sp>
        <p:nvSpPr>
          <p:cNvPr id="3" name="Content Placeholder 2">
            <a:extLst>
              <a:ext uri="{FF2B5EF4-FFF2-40B4-BE49-F238E27FC236}">
                <a16:creationId xmlns:a16="http://schemas.microsoft.com/office/drawing/2014/main" id="{063247A9-D5A5-B1F9-F6D5-32F13A7DDFE0}"/>
              </a:ext>
            </a:extLst>
          </p:cNvPr>
          <p:cNvSpPr>
            <a:spLocks noGrp="1"/>
          </p:cNvSpPr>
          <p:nvPr>
            <p:ph idx="1"/>
          </p:nvPr>
        </p:nvSpPr>
        <p:spPr>
          <a:xfrm>
            <a:off x="388409" y="4800600"/>
            <a:ext cx="11651191" cy="1143000"/>
          </a:xfrm>
        </p:spPr>
        <p:txBody>
          <a:bodyPr/>
          <a:lstStyle/>
          <a:p>
            <a:r>
              <a:rPr lang="en-GB" sz="2400" dirty="0"/>
              <a:t>From identifying TA; compiling data, target ID, to virtual screening</a:t>
            </a:r>
          </a:p>
          <a:p>
            <a:r>
              <a:rPr lang="en-GB" sz="2400" dirty="0"/>
              <a:t>&gt;100 </a:t>
            </a:r>
            <a:r>
              <a:rPr lang="en-GB" sz="2400" i="1" dirty="0"/>
              <a:t>very heterogenous </a:t>
            </a:r>
            <a:r>
              <a:rPr lang="en-GB" sz="2400" dirty="0"/>
              <a:t>tasks integrated; can be tailored to use case</a:t>
            </a:r>
          </a:p>
          <a:p>
            <a:r>
              <a:rPr lang="en-GB" sz="2400" dirty="0"/>
              <a:t>From information gathering to expert tool use to prioritization (need to be looked at individually)</a:t>
            </a:r>
          </a:p>
          <a:p>
            <a:r>
              <a:rPr lang="en-GB" sz="2400" dirty="0"/>
              <a:t>Emphasis on information flows as much as individual ‘agents’</a:t>
            </a:r>
          </a:p>
        </p:txBody>
      </p:sp>
      <p:pic>
        <p:nvPicPr>
          <p:cNvPr id="5" name="Picture 4">
            <a:extLst>
              <a:ext uri="{FF2B5EF4-FFF2-40B4-BE49-F238E27FC236}">
                <a16:creationId xmlns:a16="http://schemas.microsoft.com/office/drawing/2014/main" id="{170603B3-0C42-B844-E902-0469428DBAA1}"/>
              </a:ext>
            </a:extLst>
          </p:cNvPr>
          <p:cNvPicPr>
            <a:picLocks noChangeAspect="1"/>
          </p:cNvPicPr>
          <p:nvPr/>
        </p:nvPicPr>
        <p:blipFill>
          <a:blip r:embed="rId2"/>
          <a:stretch>
            <a:fillRect/>
          </a:stretch>
        </p:blipFill>
        <p:spPr>
          <a:xfrm>
            <a:off x="1752600" y="990600"/>
            <a:ext cx="8686800" cy="3657601"/>
          </a:xfrm>
          <a:prstGeom prst="rect">
            <a:avLst/>
          </a:prstGeom>
        </p:spPr>
      </p:pic>
    </p:spTree>
    <p:extLst>
      <p:ext uri="{BB962C8B-B14F-4D97-AF65-F5344CB8AC3E}">
        <p14:creationId xmlns:p14="http://schemas.microsoft.com/office/powerpoint/2010/main" val="10304056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8DE44-D4E2-B8CE-FD48-66168E686E69}"/>
              </a:ext>
            </a:extLst>
          </p:cNvPr>
          <p:cNvSpPr>
            <a:spLocks noGrp="1"/>
          </p:cNvSpPr>
          <p:nvPr>
            <p:ph type="title"/>
          </p:nvPr>
        </p:nvSpPr>
        <p:spPr>
          <a:xfrm>
            <a:off x="624418" y="333376"/>
            <a:ext cx="5319182" cy="633413"/>
          </a:xfrm>
        </p:spPr>
        <p:txBody>
          <a:bodyPr/>
          <a:lstStyle/>
          <a:p>
            <a:r>
              <a:rPr lang="en-GB" dirty="0"/>
              <a:t>‘Drug repurposing for rare diseases’</a:t>
            </a:r>
          </a:p>
        </p:txBody>
      </p:sp>
      <p:sp>
        <p:nvSpPr>
          <p:cNvPr id="3" name="Content Placeholder 2">
            <a:extLst>
              <a:ext uri="{FF2B5EF4-FFF2-40B4-BE49-F238E27FC236}">
                <a16:creationId xmlns:a16="http://schemas.microsoft.com/office/drawing/2014/main" id="{880388F5-BB0E-CBC6-1964-1465342FF3B7}"/>
              </a:ext>
            </a:extLst>
          </p:cNvPr>
          <p:cNvSpPr>
            <a:spLocks noGrp="1"/>
          </p:cNvSpPr>
          <p:nvPr>
            <p:ph idx="1"/>
          </p:nvPr>
        </p:nvSpPr>
        <p:spPr>
          <a:xfrm>
            <a:off x="152400" y="1268413"/>
            <a:ext cx="5813359" cy="2160587"/>
          </a:xfrm>
        </p:spPr>
        <p:txBody>
          <a:bodyPr/>
          <a:lstStyle/>
          <a:p>
            <a:pPr marL="0" indent="0">
              <a:buNone/>
            </a:pPr>
            <a:r>
              <a:rPr lang="en-GB" sz="2400" dirty="0"/>
              <a:t>Traverses disease, pathway, protein, compound, safety prediction/tool use space</a:t>
            </a:r>
          </a:p>
          <a:p>
            <a:pPr marL="0" indent="0">
              <a:buNone/>
            </a:pPr>
            <a:r>
              <a:rPr lang="en-GB" sz="2400" dirty="0"/>
              <a:t>Information compilation and </a:t>
            </a:r>
            <a:r>
              <a:rPr lang="en-GB" sz="2400" i="1" dirty="0"/>
              <a:t>prioritization</a:t>
            </a:r>
          </a:p>
          <a:p>
            <a:pPr marL="0" indent="0">
              <a:buNone/>
            </a:pPr>
            <a:endParaRPr lang="en-GB" sz="2400" i="1" dirty="0"/>
          </a:p>
          <a:p>
            <a:pPr marL="0" indent="0">
              <a:buNone/>
            </a:pPr>
            <a:r>
              <a:rPr lang="en-GB" sz="2400" i="1" dirty="0"/>
              <a:t>Tricky! – High-dimensional, </a:t>
            </a:r>
            <a:r>
              <a:rPr lang="en-GB" sz="2400" i="1"/>
              <a:t>information-poor data spaces</a:t>
            </a:r>
            <a:r>
              <a:rPr lang="en-GB" sz="2400" i="1" dirty="0"/>
              <a:t>, data points lack meta data, unclear predictivity…</a:t>
            </a:r>
          </a:p>
        </p:txBody>
      </p:sp>
      <p:pic>
        <p:nvPicPr>
          <p:cNvPr id="5" name="Picture 4">
            <a:extLst>
              <a:ext uri="{FF2B5EF4-FFF2-40B4-BE49-F238E27FC236}">
                <a16:creationId xmlns:a16="http://schemas.microsoft.com/office/drawing/2014/main" id="{771E82A9-CED3-816C-CF04-3066AB2F202B}"/>
              </a:ext>
            </a:extLst>
          </p:cNvPr>
          <p:cNvPicPr>
            <a:picLocks noChangeAspect="1"/>
          </p:cNvPicPr>
          <p:nvPr/>
        </p:nvPicPr>
        <p:blipFill>
          <a:blip r:embed="rId2"/>
          <a:stretch>
            <a:fillRect/>
          </a:stretch>
        </p:blipFill>
        <p:spPr>
          <a:xfrm>
            <a:off x="6041959" y="152399"/>
            <a:ext cx="5692841" cy="6450325"/>
          </a:xfrm>
          <a:prstGeom prst="rect">
            <a:avLst/>
          </a:prstGeom>
        </p:spPr>
      </p:pic>
      <p:pic>
        <p:nvPicPr>
          <p:cNvPr id="7" name="Picture 6">
            <a:extLst>
              <a:ext uri="{FF2B5EF4-FFF2-40B4-BE49-F238E27FC236}">
                <a16:creationId xmlns:a16="http://schemas.microsoft.com/office/drawing/2014/main" id="{78962D32-5665-8862-206C-C0CEC994A4BA}"/>
              </a:ext>
            </a:extLst>
          </p:cNvPr>
          <p:cNvPicPr>
            <a:picLocks noChangeAspect="1"/>
          </p:cNvPicPr>
          <p:nvPr/>
        </p:nvPicPr>
        <p:blipFill>
          <a:blip r:embed="rId3"/>
          <a:stretch>
            <a:fillRect/>
          </a:stretch>
        </p:blipFill>
        <p:spPr>
          <a:xfrm>
            <a:off x="152400" y="4312090"/>
            <a:ext cx="7621958" cy="2393511"/>
          </a:xfrm>
          <a:prstGeom prst="rect">
            <a:avLst/>
          </a:prstGeom>
        </p:spPr>
      </p:pic>
    </p:spTree>
    <p:extLst>
      <p:ext uri="{BB962C8B-B14F-4D97-AF65-F5344CB8AC3E}">
        <p14:creationId xmlns:p14="http://schemas.microsoft.com/office/powerpoint/2010/main" val="39744164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44CB7-DC52-68F1-042C-85B3DE7EE5CD}"/>
              </a:ext>
            </a:extLst>
          </p:cNvPr>
          <p:cNvSpPr>
            <a:spLocks noGrp="1"/>
          </p:cNvSpPr>
          <p:nvPr>
            <p:ph type="title"/>
          </p:nvPr>
        </p:nvSpPr>
        <p:spPr>
          <a:xfrm>
            <a:off x="152400" y="333376"/>
            <a:ext cx="12192000" cy="633413"/>
          </a:xfrm>
        </p:spPr>
        <p:txBody>
          <a:bodyPr/>
          <a:lstStyle/>
          <a:p>
            <a:r>
              <a:rPr lang="en-GB" sz="2800" dirty="0"/>
              <a:t>What do we see (publicly) from big pharma?  E.g. AZ – focus on interface and process (as opposed to decision making/prioritization)</a:t>
            </a:r>
          </a:p>
        </p:txBody>
      </p:sp>
      <p:sp>
        <p:nvSpPr>
          <p:cNvPr id="3" name="Content Placeholder 2">
            <a:extLst>
              <a:ext uri="{FF2B5EF4-FFF2-40B4-BE49-F238E27FC236}">
                <a16:creationId xmlns:a16="http://schemas.microsoft.com/office/drawing/2014/main" id="{94C0C4D5-84DE-58D9-B428-6740B145816A}"/>
              </a:ext>
            </a:extLst>
          </p:cNvPr>
          <p:cNvSpPr>
            <a:spLocks noGrp="1"/>
          </p:cNvSpPr>
          <p:nvPr>
            <p:ph idx="1"/>
          </p:nvPr>
        </p:nvSpPr>
        <p:spPr>
          <a:xfrm>
            <a:off x="624418" y="5636173"/>
            <a:ext cx="11415182" cy="633413"/>
          </a:xfrm>
        </p:spPr>
        <p:txBody>
          <a:bodyPr/>
          <a:lstStyle/>
          <a:p>
            <a:pPr marL="0" indent="0">
              <a:buNone/>
            </a:pPr>
            <a:r>
              <a:rPr lang="en-GB" dirty="0"/>
              <a:t>Interface and process tools, to </a:t>
            </a:r>
            <a:r>
              <a:rPr lang="en-GB" i="1" dirty="0"/>
              <a:t>enable scientists</a:t>
            </a:r>
          </a:p>
        </p:txBody>
      </p:sp>
      <p:pic>
        <p:nvPicPr>
          <p:cNvPr id="4" name="Picture 3">
            <a:extLst>
              <a:ext uri="{FF2B5EF4-FFF2-40B4-BE49-F238E27FC236}">
                <a16:creationId xmlns:a16="http://schemas.microsoft.com/office/drawing/2014/main" id="{86D82542-2E4F-923E-9B45-93720B4C42D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219200" y="1447800"/>
            <a:ext cx="9254595" cy="4217987"/>
          </a:xfrm>
          <a:prstGeom prst="rect">
            <a:avLst/>
          </a:prstGeom>
        </p:spPr>
      </p:pic>
      <p:sp>
        <p:nvSpPr>
          <p:cNvPr id="5" name="TextBox 4">
            <a:extLst>
              <a:ext uri="{FF2B5EF4-FFF2-40B4-BE49-F238E27FC236}">
                <a16:creationId xmlns:a16="http://schemas.microsoft.com/office/drawing/2014/main" id="{8C3D7691-2AC0-9870-E6A1-A4F757BA6482}"/>
              </a:ext>
            </a:extLst>
          </p:cNvPr>
          <p:cNvSpPr txBox="1"/>
          <p:nvPr/>
        </p:nvSpPr>
        <p:spPr>
          <a:xfrm>
            <a:off x="152400" y="6150114"/>
            <a:ext cx="11887200" cy="707886"/>
          </a:xfrm>
          <a:prstGeom prst="rect">
            <a:avLst/>
          </a:prstGeom>
          <a:noFill/>
        </p:spPr>
        <p:txBody>
          <a:bodyPr wrap="square" rtlCol="0">
            <a:spAutoFit/>
          </a:bodyPr>
          <a:lstStyle/>
          <a:p>
            <a:r>
              <a:rPr lang="en-GB" dirty="0"/>
              <a:t>He et al., </a:t>
            </a:r>
            <a:r>
              <a:rPr lang="en-GB" b="1" dirty="0"/>
              <a:t>Democratising real-world drug discovery through agentic AI</a:t>
            </a:r>
            <a:r>
              <a:rPr lang="en-GB" dirty="0"/>
              <a:t>, Drug Discovery Today 2026</a:t>
            </a:r>
          </a:p>
          <a:p>
            <a:r>
              <a:rPr lang="en-GB" b="1" dirty="0">
                <a:hlinkClick r:id="rId3"/>
              </a:rPr>
              <a:t>https://doi.org/10.1016/j.drudis.2026.104605</a:t>
            </a:r>
            <a:r>
              <a:rPr lang="en-GB" b="1" dirty="0"/>
              <a:t> </a:t>
            </a:r>
          </a:p>
        </p:txBody>
      </p:sp>
      <p:grpSp>
        <p:nvGrpSpPr>
          <p:cNvPr id="12" name="Group 11">
            <a:extLst>
              <a:ext uri="{FF2B5EF4-FFF2-40B4-BE49-F238E27FC236}">
                <a16:creationId xmlns:a16="http://schemas.microsoft.com/office/drawing/2014/main" id="{5478ADFD-3580-BFEE-793D-28E157CFEA0E}"/>
              </a:ext>
            </a:extLst>
          </p:cNvPr>
          <p:cNvGrpSpPr/>
          <p:nvPr/>
        </p:nvGrpSpPr>
        <p:grpSpPr>
          <a:xfrm>
            <a:off x="0" y="1600200"/>
            <a:ext cx="4800600" cy="2133600"/>
            <a:chOff x="0" y="1600200"/>
            <a:chExt cx="4800600" cy="2133600"/>
          </a:xfrm>
        </p:grpSpPr>
        <p:sp>
          <p:nvSpPr>
            <p:cNvPr id="8" name="Rectangle 7">
              <a:extLst>
                <a:ext uri="{FF2B5EF4-FFF2-40B4-BE49-F238E27FC236}">
                  <a16:creationId xmlns:a16="http://schemas.microsoft.com/office/drawing/2014/main" id="{040EBD92-306F-8005-0F29-F2D7EC2B0AD1}"/>
                </a:ext>
              </a:extLst>
            </p:cNvPr>
            <p:cNvSpPr/>
            <p:nvPr/>
          </p:nvSpPr>
          <p:spPr bwMode="auto">
            <a:xfrm>
              <a:off x="1219200" y="1600200"/>
              <a:ext cx="3581400" cy="2133600"/>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en-GB" sz="2000" b="0" i="0" u="none" strike="noStrike" cap="none" normalizeH="0" baseline="0">
                <a:ln>
                  <a:noFill/>
                </a:ln>
                <a:solidFill>
                  <a:schemeClr val="bg1"/>
                </a:solidFill>
                <a:effectLst/>
                <a:latin typeface="Minion"/>
              </a:endParaRPr>
            </a:p>
          </p:txBody>
        </p:sp>
        <p:sp>
          <p:nvSpPr>
            <p:cNvPr id="9" name="TextBox 8">
              <a:extLst>
                <a:ext uri="{FF2B5EF4-FFF2-40B4-BE49-F238E27FC236}">
                  <a16:creationId xmlns:a16="http://schemas.microsoft.com/office/drawing/2014/main" id="{EC5E474E-A1FF-8842-ED20-FE9FBB651073}"/>
                </a:ext>
              </a:extLst>
            </p:cNvPr>
            <p:cNvSpPr txBox="1"/>
            <p:nvPr/>
          </p:nvSpPr>
          <p:spPr>
            <a:xfrm>
              <a:off x="0" y="2099770"/>
              <a:ext cx="1219200" cy="414829"/>
            </a:xfrm>
            <a:prstGeom prst="rect">
              <a:avLst/>
            </a:prstGeom>
            <a:noFill/>
          </p:spPr>
          <p:txBody>
            <a:bodyPr wrap="square" rtlCol="0">
              <a:spAutoFit/>
            </a:bodyPr>
            <a:lstStyle/>
            <a:p>
              <a:r>
                <a:rPr lang="en-GB" dirty="0"/>
                <a:t>Interface</a:t>
              </a:r>
            </a:p>
          </p:txBody>
        </p:sp>
      </p:grpSp>
      <p:grpSp>
        <p:nvGrpSpPr>
          <p:cNvPr id="13" name="Group 12">
            <a:extLst>
              <a:ext uri="{FF2B5EF4-FFF2-40B4-BE49-F238E27FC236}">
                <a16:creationId xmlns:a16="http://schemas.microsoft.com/office/drawing/2014/main" id="{5C42F9D8-519C-DFBD-7688-354C54E96DF7}"/>
              </a:ext>
            </a:extLst>
          </p:cNvPr>
          <p:cNvGrpSpPr/>
          <p:nvPr/>
        </p:nvGrpSpPr>
        <p:grpSpPr>
          <a:xfrm>
            <a:off x="5410200" y="1295400"/>
            <a:ext cx="6456097" cy="4114800"/>
            <a:chOff x="5410200" y="1295400"/>
            <a:chExt cx="6456097" cy="4114800"/>
          </a:xfrm>
        </p:grpSpPr>
        <p:sp>
          <p:nvSpPr>
            <p:cNvPr id="6" name="Rectangle 5">
              <a:extLst>
                <a:ext uri="{FF2B5EF4-FFF2-40B4-BE49-F238E27FC236}">
                  <a16:creationId xmlns:a16="http://schemas.microsoft.com/office/drawing/2014/main" id="{B7109984-FBBB-8A8C-1A6F-06A90E8056BD}"/>
                </a:ext>
              </a:extLst>
            </p:cNvPr>
            <p:cNvSpPr/>
            <p:nvPr/>
          </p:nvSpPr>
          <p:spPr bwMode="auto">
            <a:xfrm>
              <a:off x="5410200" y="1480730"/>
              <a:ext cx="4876800" cy="3929470"/>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en-GB" sz="2000" b="0" i="0" u="none" strike="noStrike" cap="none" normalizeH="0" baseline="0">
                <a:ln>
                  <a:noFill/>
                </a:ln>
                <a:solidFill>
                  <a:schemeClr val="bg1"/>
                </a:solidFill>
                <a:effectLst/>
                <a:latin typeface="Minion"/>
              </a:endParaRPr>
            </a:p>
          </p:txBody>
        </p:sp>
        <p:sp>
          <p:nvSpPr>
            <p:cNvPr id="11" name="TextBox 10">
              <a:extLst>
                <a:ext uri="{FF2B5EF4-FFF2-40B4-BE49-F238E27FC236}">
                  <a16:creationId xmlns:a16="http://schemas.microsoft.com/office/drawing/2014/main" id="{D68C4494-2B9F-2B8B-F9D7-EC32446263D8}"/>
                </a:ext>
              </a:extLst>
            </p:cNvPr>
            <p:cNvSpPr txBox="1"/>
            <p:nvPr/>
          </p:nvSpPr>
          <p:spPr>
            <a:xfrm>
              <a:off x="10647097" y="1295400"/>
              <a:ext cx="1219200" cy="707886"/>
            </a:xfrm>
            <a:prstGeom prst="rect">
              <a:avLst/>
            </a:prstGeom>
            <a:noFill/>
          </p:spPr>
          <p:txBody>
            <a:bodyPr wrap="square" rtlCol="0">
              <a:spAutoFit/>
            </a:bodyPr>
            <a:lstStyle/>
            <a:p>
              <a:r>
                <a:rPr lang="en-GB" dirty="0"/>
                <a:t>Pipeline/Process</a:t>
              </a:r>
            </a:p>
          </p:txBody>
        </p:sp>
      </p:grpSp>
    </p:spTree>
    <p:extLst>
      <p:ext uri="{BB962C8B-B14F-4D97-AF65-F5344CB8AC3E}">
        <p14:creationId xmlns:p14="http://schemas.microsoft.com/office/powerpoint/2010/main" val="237023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81219-1BB5-ADFA-9098-5D443CCADA3B}"/>
              </a:ext>
            </a:extLst>
          </p:cNvPr>
          <p:cNvSpPr>
            <a:spLocks noGrp="1"/>
          </p:cNvSpPr>
          <p:nvPr>
            <p:ph type="title"/>
          </p:nvPr>
        </p:nvSpPr>
        <p:spPr/>
        <p:txBody>
          <a:bodyPr/>
          <a:lstStyle/>
          <a:p>
            <a:r>
              <a:rPr lang="en-GB" dirty="0"/>
              <a:t>Integration with machines/physical world (both sensing/input; and actions/output, iteratively)</a:t>
            </a:r>
          </a:p>
        </p:txBody>
      </p:sp>
      <p:sp>
        <p:nvSpPr>
          <p:cNvPr id="3" name="Content Placeholder 2">
            <a:extLst>
              <a:ext uri="{FF2B5EF4-FFF2-40B4-BE49-F238E27FC236}">
                <a16:creationId xmlns:a16="http://schemas.microsoft.com/office/drawing/2014/main" id="{3F7F6167-94C4-D670-85D3-35B01EF6D785}"/>
              </a:ext>
            </a:extLst>
          </p:cNvPr>
          <p:cNvSpPr>
            <a:spLocks noGrp="1"/>
          </p:cNvSpPr>
          <p:nvPr>
            <p:ph idx="1"/>
          </p:nvPr>
        </p:nvSpPr>
        <p:spPr>
          <a:xfrm>
            <a:off x="195654" y="1371600"/>
            <a:ext cx="4520651" cy="4608512"/>
          </a:xfrm>
        </p:spPr>
        <p:txBody>
          <a:bodyPr/>
          <a:lstStyle/>
          <a:p>
            <a:pPr marL="0" indent="0">
              <a:buNone/>
            </a:pPr>
            <a:r>
              <a:rPr lang="en-GB" dirty="0"/>
              <a:t>‘Embodied/physical AI’ as next big trend</a:t>
            </a:r>
          </a:p>
          <a:p>
            <a:pPr marL="0" indent="0">
              <a:buNone/>
            </a:pPr>
            <a:endParaRPr lang="en-GB" dirty="0"/>
          </a:p>
          <a:p>
            <a:pPr marL="0" indent="0">
              <a:buNone/>
            </a:pPr>
            <a:endParaRPr lang="en-GB" dirty="0"/>
          </a:p>
          <a:p>
            <a:endParaRPr lang="en-GB" dirty="0"/>
          </a:p>
          <a:p>
            <a:pPr marL="0" indent="0">
              <a:buNone/>
            </a:pPr>
            <a:endParaRPr lang="en-GB" dirty="0"/>
          </a:p>
          <a:p>
            <a:pPr marL="0" indent="0">
              <a:buNone/>
            </a:pPr>
            <a:r>
              <a:rPr lang="en-GB" dirty="0"/>
              <a:t>Integration of AI and external interface</a:t>
            </a:r>
          </a:p>
        </p:txBody>
      </p:sp>
      <p:pic>
        <p:nvPicPr>
          <p:cNvPr id="5" name="Picture 4">
            <a:extLst>
              <a:ext uri="{FF2B5EF4-FFF2-40B4-BE49-F238E27FC236}">
                <a16:creationId xmlns:a16="http://schemas.microsoft.com/office/drawing/2014/main" id="{52366515-79FD-30F9-75A4-6061D0F064C1}"/>
              </a:ext>
            </a:extLst>
          </p:cNvPr>
          <p:cNvPicPr>
            <a:picLocks noChangeAspect="1"/>
          </p:cNvPicPr>
          <p:nvPr/>
        </p:nvPicPr>
        <p:blipFill>
          <a:blip r:embed="rId2"/>
          <a:stretch>
            <a:fillRect/>
          </a:stretch>
        </p:blipFill>
        <p:spPr>
          <a:xfrm>
            <a:off x="5638800" y="1494292"/>
            <a:ext cx="6460958" cy="3678945"/>
          </a:xfrm>
          <a:prstGeom prst="rect">
            <a:avLst/>
          </a:prstGeom>
        </p:spPr>
      </p:pic>
      <p:sp>
        <p:nvSpPr>
          <p:cNvPr id="6" name="TextBox 5">
            <a:extLst>
              <a:ext uri="{FF2B5EF4-FFF2-40B4-BE49-F238E27FC236}">
                <a16:creationId xmlns:a16="http://schemas.microsoft.com/office/drawing/2014/main" id="{DFD6A742-95E5-AC4F-4E09-933A5E51D2CF}"/>
              </a:ext>
            </a:extLst>
          </p:cNvPr>
          <p:cNvSpPr txBox="1"/>
          <p:nvPr/>
        </p:nvSpPr>
        <p:spPr>
          <a:xfrm>
            <a:off x="381000" y="5660606"/>
            <a:ext cx="8763000" cy="1077218"/>
          </a:xfrm>
          <a:prstGeom prst="rect">
            <a:avLst/>
          </a:prstGeom>
          <a:noFill/>
        </p:spPr>
        <p:txBody>
          <a:bodyPr wrap="square" rtlCol="0">
            <a:spAutoFit/>
          </a:bodyPr>
          <a:lstStyle/>
          <a:p>
            <a:r>
              <a:rPr lang="en-GB" sz="3200" dirty="0"/>
              <a:t>Example here: Reaction optimization, including synthesis design, execution, and optimization</a:t>
            </a:r>
          </a:p>
        </p:txBody>
      </p:sp>
      <p:pic>
        <p:nvPicPr>
          <p:cNvPr id="7" name="Picture 6">
            <a:extLst>
              <a:ext uri="{FF2B5EF4-FFF2-40B4-BE49-F238E27FC236}">
                <a16:creationId xmlns:a16="http://schemas.microsoft.com/office/drawing/2014/main" id="{107D077D-D58A-508F-7DF3-69F2C6CA6A18}"/>
              </a:ext>
            </a:extLst>
          </p:cNvPr>
          <p:cNvPicPr>
            <a:picLocks noChangeAspect="1"/>
          </p:cNvPicPr>
          <p:nvPr/>
        </p:nvPicPr>
        <p:blipFill>
          <a:blip r:embed="rId3"/>
          <a:stretch>
            <a:fillRect/>
          </a:stretch>
        </p:blipFill>
        <p:spPr>
          <a:xfrm>
            <a:off x="182325" y="2526930"/>
            <a:ext cx="5289031" cy="1573534"/>
          </a:xfrm>
          <a:prstGeom prst="rect">
            <a:avLst/>
          </a:prstGeom>
        </p:spPr>
      </p:pic>
    </p:spTree>
    <p:extLst>
      <p:ext uri="{BB962C8B-B14F-4D97-AF65-F5344CB8AC3E}">
        <p14:creationId xmlns:p14="http://schemas.microsoft.com/office/powerpoint/2010/main" val="40735615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F448A-396E-B8D6-D18F-7299A2ECE175}"/>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4D5AB7B-4C82-FB84-10EE-5BEB3345074E}"/>
              </a:ext>
            </a:extLst>
          </p:cNvPr>
          <p:cNvSpPr>
            <a:spLocks noGrp="1"/>
          </p:cNvSpPr>
          <p:nvPr>
            <p:ph idx="1"/>
          </p:nvPr>
        </p:nvSpPr>
        <p:spPr>
          <a:xfrm>
            <a:off x="152400" y="5692771"/>
            <a:ext cx="11491382" cy="771525"/>
          </a:xfrm>
        </p:spPr>
        <p:txBody>
          <a:bodyPr/>
          <a:lstStyle/>
          <a:p>
            <a:pPr marL="0" indent="0">
              <a:buNone/>
            </a:pPr>
            <a:r>
              <a:rPr lang="en-GB" sz="2000" dirty="0">
                <a:hlinkClick r:id="rId2"/>
              </a:rPr>
              <a:t>https://www.rdworldonline.com/anthropic-wants-claude-to-run-life-sciences-rd-now-it-is-wiring-ai-agents-into-the-lab/</a:t>
            </a:r>
            <a:r>
              <a:rPr lang="en-GB" sz="2000" dirty="0"/>
              <a:t> </a:t>
            </a:r>
          </a:p>
          <a:p>
            <a:pPr marL="0" indent="0">
              <a:buNone/>
            </a:pPr>
            <a:r>
              <a:rPr lang="en-GB" sz="2000" dirty="0">
                <a:hlinkClick r:id="rId3"/>
              </a:rPr>
              <a:t>https://www.anthropic.com/news/model-hardware-standard-research-preview</a:t>
            </a:r>
            <a:r>
              <a:rPr lang="en-GB" sz="2000" dirty="0"/>
              <a:t> </a:t>
            </a:r>
          </a:p>
        </p:txBody>
      </p:sp>
      <p:pic>
        <p:nvPicPr>
          <p:cNvPr id="5" name="Picture 4">
            <a:extLst>
              <a:ext uri="{FF2B5EF4-FFF2-40B4-BE49-F238E27FC236}">
                <a16:creationId xmlns:a16="http://schemas.microsoft.com/office/drawing/2014/main" id="{F59FE6FA-2132-9D71-86A5-CFA7F68DABF9}"/>
              </a:ext>
            </a:extLst>
          </p:cNvPr>
          <p:cNvPicPr>
            <a:picLocks noChangeAspect="1"/>
          </p:cNvPicPr>
          <p:nvPr/>
        </p:nvPicPr>
        <p:blipFill>
          <a:blip r:embed="rId4"/>
          <a:stretch>
            <a:fillRect/>
          </a:stretch>
        </p:blipFill>
        <p:spPr>
          <a:xfrm>
            <a:off x="0" y="50533"/>
            <a:ext cx="7429694" cy="1436952"/>
          </a:xfrm>
          <a:prstGeom prst="rect">
            <a:avLst/>
          </a:prstGeom>
        </p:spPr>
      </p:pic>
      <p:sp>
        <p:nvSpPr>
          <p:cNvPr id="7" name="TextBox 6">
            <a:extLst>
              <a:ext uri="{FF2B5EF4-FFF2-40B4-BE49-F238E27FC236}">
                <a16:creationId xmlns:a16="http://schemas.microsoft.com/office/drawing/2014/main" id="{9612FA31-67B6-B332-42CB-137B7C694B8E}"/>
              </a:ext>
            </a:extLst>
          </p:cNvPr>
          <p:cNvSpPr txBox="1"/>
          <p:nvPr/>
        </p:nvSpPr>
        <p:spPr>
          <a:xfrm>
            <a:off x="152400" y="1692691"/>
            <a:ext cx="5029200" cy="707886"/>
          </a:xfrm>
          <a:prstGeom prst="rect">
            <a:avLst/>
          </a:prstGeom>
          <a:noFill/>
        </p:spPr>
        <p:txBody>
          <a:bodyPr wrap="square" rtlCol="0">
            <a:spAutoFit/>
          </a:bodyPr>
          <a:lstStyle/>
          <a:p>
            <a:r>
              <a:rPr lang="en-GB" dirty="0"/>
              <a:t>- 2024 Model Context Protocol (MCP)</a:t>
            </a:r>
          </a:p>
          <a:p>
            <a:r>
              <a:rPr lang="en-GB" dirty="0"/>
              <a:t>- 2026 Model Hardware Standard (MHS) </a:t>
            </a:r>
          </a:p>
        </p:txBody>
      </p:sp>
      <p:pic>
        <p:nvPicPr>
          <p:cNvPr id="9" name="Picture 8">
            <a:extLst>
              <a:ext uri="{FF2B5EF4-FFF2-40B4-BE49-F238E27FC236}">
                <a16:creationId xmlns:a16="http://schemas.microsoft.com/office/drawing/2014/main" id="{509B55AC-9C80-7E58-B2FB-1FF36A185339}"/>
              </a:ext>
            </a:extLst>
          </p:cNvPr>
          <p:cNvPicPr>
            <a:picLocks noChangeAspect="1"/>
          </p:cNvPicPr>
          <p:nvPr/>
        </p:nvPicPr>
        <p:blipFill>
          <a:blip r:embed="rId5"/>
          <a:stretch>
            <a:fillRect/>
          </a:stretch>
        </p:blipFill>
        <p:spPr>
          <a:xfrm>
            <a:off x="483067" y="2605783"/>
            <a:ext cx="4239424" cy="2759684"/>
          </a:xfrm>
          <a:prstGeom prst="rect">
            <a:avLst/>
          </a:prstGeom>
        </p:spPr>
      </p:pic>
      <p:pic>
        <p:nvPicPr>
          <p:cNvPr id="11" name="Picture 10">
            <a:extLst>
              <a:ext uri="{FF2B5EF4-FFF2-40B4-BE49-F238E27FC236}">
                <a16:creationId xmlns:a16="http://schemas.microsoft.com/office/drawing/2014/main" id="{E3C7A0B0-45EC-476C-A8D8-D36B174C554C}"/>
              </a:ext>
            </a:extLst>
          </p:cNvPr>
          <p:cNvPicPr>
            <a:picLocks noChangeAspect="1"/>
          </p:cNvPicPr>
          <p:nvPr/>
        </p:nvPicPr>
        <p:blipFill>
          <a:blip r:embed="rId6"/>
          <a:stretch>
            <a:fillRect/>
          </a:stretch>
        </p:blipFill>
        <p:spPr>
          <a:xfrm>
            <a:off x="7505605" y="788260"/>
            <a:ext cx="4239424" cy="4284800"/>
          </a:xfrm>
          <a:prstGeom prst="rect">
            <a:avLst/>
          </a:prstGeom>
        </p:spPr>
      </p:pic>
      <p:sp>
        <p:nvSpPr>
          <p:cNvPr id="4" name="TextBox 3">
            <a:extLst>
              <a:ext uri="{FF2B5EF4-FFF2-40B4-BE49-F238E27FC236}">
                <a16:creationId xmlns:a16="http://schemas.microsoft.com/office/drawing/2014/main" id="{3E535BB7-6FB7-75BF-CFEE-FA202BE02F17}"/>
              </a:ext>
            </a:extLst>
          </p:cNvPr>
          <p:cNvSpPr txBox="1"/>
          <p:nvPr/>
        </p:nvSpPr>
        <p:spPr>
          <a:xfrm>
            <a:off x="4800600" y="2468701"/>
            <a:ext cx="2476694" cy="3170099"/>
          </a:xfrm>
          <a:prstGeom prst="rect">
            <a:avLst/>
          </a:prstGeom>
          <a:noFill/>
        </p:spPr>
        <p:txBody>
          <a:bodyPr wrap="square" rtlCol="0">
            <a:spAutoFit/>
          </a:bodyPr>
          <a:lstStyle/>
          <a:p>
            <a:r>
              <a:rPr lang="en-GB" dirty="0"/>
              <a:t>Failure mode: ‘Human experts had to intervene when Claude misread errors caused by bubbles as software failures and initially responded in a way that produced more foam.’</a:t>
            </a:r>
          </a:p>
        </p:txBody>
      </p:sp>
    </p:spTree>
    <p:extLst>
      <p:ext uri="{BB962C8B-B14F-4D97-AF65-F5344CB8AC3E}">
        <p14:creationId xmlns:p14="http://schemas.microsoft.com/office/powerpoint/2010/main" val="11663638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9F704-DEC2-A204-B9E5-3490A5197222}"/>
              </a:ext>
            </a:extLst>
          </p:cNvPr>
          <p:cNvSpPr>
            <a:spLocks noGrp="1"/>
          </p:cNvSpPr>
          <p:nvPr>
            <p:ph type="title"/>
          </p:nvPr>
        </p:nvSpPr>
        <p:spPr/>
        <p:txBody>
          <a:bodyPr/>
          <a:lstStyle/>
          <a:p>
            <a:r>
              <a:rPr lang="en-GB" sz="3200" dirty="0"/>
              <a:t>4. Possibly learnings, categorization, success criteria</a:t>
            </a:r>
          </a:p>
        </p:txBody>
      </p:sp>
      <p:sp>
        <p:nvSpPr>
          <p:cNvPr id="3" name="Content Placeholder 2">
            <a:extLst>
              <a:ext uri="{FF2B5EF4-FFF2-40B4-BE49-F238E27FC236}">
                <a16:creationId xmlns:a16="http://schemas.microsoft.com/office/drawing/2014/main" id="{8DED443C-60C6-5D44-CD3E-B6E4E0B9221F}"/>
              </a:ext>
            </a:extLst>
          </p:cNvPr>
          <p:cNvSpPr>
            <a:spLocks noGrp="1"/>
          </p:cNvSpPr>
          <p:nvPr>
            <p:ph idx="1"/>
          </p:nvPr>
        </p:nvSpPr>
        <p:spPr>
          <a:xfrm>
            <a:off x="624418" y="1268413"/>
            <a:ext cx="11338982" cy="4608512"/>
          </a:xfrm>
        </p:spPr>
        <p:txBody>
          <a:bodyPr/>
          <a:lstStyle/>
          <a:p>
            <a:r>
              <a:rPr lang="en-GB" dirty="0"/>
              <a:t>Years ago I discovered the power of ‘literature validation’, say linking a target to a disease</a:t>
            </a:r>
          </a:p>
          <a:p>
            <a:pPr lvl="1"/>
            <a:r>
              <a:rPr lang="en-GB" dirty="0"/>
              <a:t>The beauty of it: </a:t>
            </a:r>
            <a:r>
              <a:rPr lang="en-GB" i="1" dirty="0"/>
              <a:t>It always works</a:t>
            </a:r>
          </a:p>
          <a:p>
            <a:r>
              <a:rPr lang="en-GB" dirty="0"/>
              <a:t>Experience in own companies, e.g. knowledge graphs for compound selection/repurposing</a:t>
            </a:r>
          </a:p>
          <a:p>
            <a:pPr lvl="1"/>
            <a:r>
              <a:rPr lang="en-GB" dirty="0"/>
              <a:t>2 or 3 hops, and you are everywhere in your network, entirely unable to prioritize (globally; locally you sometimes get more lucky)</a:t>
            </a:r>
          </a:p>
          <a:p>
            <a:r>
              <a:rPr lang="en-GB" sz="3000" dirty="0"/>
              <a:t>Everyone happily waffles (LLMs, people, irreproducible data, …)</a:t>
            </a:r>
          </a:p>
          <a:p>
            <a:pPr lvl="1"/>
            <a:r>
              <a:rPr lang="en-GB" dirty="0"/>
              <a:t>More stuff to wade through</a:t>
            </a:r>
          </a:p>
          <a:p>
            <a:pPr lvl="1"/>
            <a:endParaRPr lang="en-GB" dirty="0"/>
          </a:p>
          <a:p>
            <a:pPr marL="0" indent="0">
              <a:buNone/>
            </a:pPr>
            <a:r>
              <a:rPr lang="en-GB" dirty="0"/>
              <a:t>The common problem that emerges: </a:t>
            </a:r>
            <a:r>
              <a:rPr lang="en-GB" i="1" dirty="0"/>
              <a:t>Precision</a:t>
            </a:r>
            <a:r>
              <a:rPr lang="en-GB" dirty="0"/>
              <a:t>!</a:t>
            </a: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666610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2"/>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5173A-49F9-EC7F-54B9-87E8209FBCD1}"/>
              </a:ext>
            </a:extLst>
          </p:cNvPr>
          <p:cNvSpPr>
            <a:spLocks noGrp="1"/>
          </p:cNvSpPr>
          <p:nvPr>
            <p:ph type="title"/>
          </p:nvPr>
        </p:nvSpPr>
        <p:spPr/>
        <p:txBody>
          <a:bodyPr/>
          <a:lstStyle/>
          <a:p>
            <a:r>
              <a:rPr lang="en-GB" dirty="0"/>
              <a:t>Outline</a:t>
            </a:r>
          </a:p>
        </p:txBody>
      </p:sp>
      <p:sp>
        <p:nvSpPr>
          <p:cNvPr id="3" name="Content Placeholder 2">
            <a:extLst>
              <a:ext uri="{FF2B5EF4-FFF2-40B4-BE49-F238E27FC236}">
                <a16:creationId xmlns:a16="http://schemas.microsoft.com/office/drawing/2014/main" id="{17ED6D5C-B093-FEFD-4E1F-DAA92749AF37}"/>
              </a:ext>
            </a:extLst>
          </p:cNvPr>
          <p:cNvSpPr>
            <a:spLocks noGrp="1"/>
          </p:cNvSpPr>
          <p:nvPr>
            <p:ph idx="1"/>
          </p:nvPr>
        </p:nvSpPr>
        <p:spPr>
          <a:xfrm>
            <a:off x="624418" y="1335088"/>
            <a:ext cx="10847916" cy="4608512"/>
          </a:xfrm>
        </p:spPr>
        <p:txBody>
          <a:bodyPr/>
          <a:lstStyle/>
          <a:p>
            <a:pPr marL="514350" indent="-514350">
              <a:buAutoNum type="arabicPeriod"/>
            </a:pPr>
            <a:r>
              <a:rPr lang="en-GB" dirty="0"/>
              <a:t>Setting the scene: Context, what matters</a:t>
            </a:r>
          </a:p>
          <a:p>
            <a:pPr marL="514350" indent="-514350">
              <a:buAutoNum type="arabicPeriod"/>
            </a:pPr>
            <a:endParaRPr lang="en-GB" dirty="0"/>
          </a:p>
          <a:p>
            <a:pPr marL="514350" indent="-514350">
              <a:buAutoNum type="arabicPeriod"/>
            </a:pPr>
            <a:r>
              <a:rPr lang="en-GB" dirty="0"/>
              <a:t>‘Agents’ </a:t>
            </a:r>
          </a:p>
          <a:p>
            <a:pPr marL="514350" indent="-514350">
              <a:buAutoNum type="arabicPeriod"/>
            </a:pPr>
            <a:endParaRPr lang="en-GB" dirty="0"/>
          </a:p>
          <a:p>
            <a:pPr marL="514350" indent="-514350">
              <a:buAutoNum type="arabicPeriod"/>
            </a:pPr>
            <a:r>
              <a:rPr lang="en-GB" dirty="0"/>
              <a:t>Examples of use cases </a:t>
            </a:r>
          </a:p>
          <a:p>
            <a:pPr marL="514350" indent="-514350">
              <a:buAutoNum type="arabicPeriod"/>
            </a:pPr>
            <a:endParaRPr lang="en-GB" dirty="0"/>
          </a:p>
          <a:p>
            <a:pPr marL="514350" indent="-514350">
              <a:buAutoNum type="arabicPeriod"/>
            </a:pPr>
            <a:r>
              <a:rPr lang="en-GB" dirty="0"/>
              <a:t>Possibly learnings, categorization, success criteria</a:t>
            </a:r>
          </a:p>
          <a:p>
            <a:pPr marL="0" indent="0">
              <a:buNone/>
            </a:pPr>
            <a:endParaRPr lang="en-GB" dirty="0"/>
          </a:p>
          <a:p>
            <a:pPr marL="0" indent="0">
              <a:buNone/>
            </a:pPr>
            <a:r>
              <a:rPr lang="en-GB" dirty="0"/>
              <a:t>5. Summary</a:t>
            </a:r>
          </a:p>
          <a:p>
            <a:pPr marL="0" indent="0">
              <a:buNone/>
            </a:pPr>
            <a:endParaRPr lang="en-GB" dirty="0"/>
          </a:p>
          <a:p>
            <a:pPr marL="514350" indent="-514350">
              <a:buAutoNum type="arabicPeriod"/>
            </a:pPr>
            <a:endParaRPr lang="en-GB" dirty="0"/>
          </a:p>
          <a:p>
            <a:pPr marL="514350" indent="-514350">
              <a:buAutoNum type="arabicPeriod"/>
            </a:pPr>
            <a:endParaRPr lang="en-GB" dirty="0"/>
          </a:p>
        </p:txBody>
      </p:sp>
    </p:spTree>
    <p:extLst>
      <p:ext uri="{BB962C8B-B14F-4D97-AF65-F5344CB8AC3E}">
        <p14:creationId xmlns:p14="http://schemas.microsoft.com/office/powerpoint/2010/main" val="23347818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7D8D4-2DEB-FBF0-B284-E7B23D447964}"/>
              </a:ext>
            </a:extLst>
          </p:cNvPr>
          <p:cNvSpPr>
            <a:spLocks noGrp="1"/>
          </p:cNvSpPr>
          <p:nvPr>
            <p:ph type="title"/>
          </p:nvPr>
        </p:nvSpPr>
        <p:spPr/>
        <p:txBody>
          <a:bodyPr/>
          <a:lstStyle/>
          <a:p>
            <a:r>
              <a:rPr lang="en-GB" dirty="0"/>
              <a:t>Looking at numbers – hit finding, ‘easy case’</a:t>
            </a:r>
          </a:p>
        </p:txBody>
      </p:sp>
      <p:sp>
        <p:nvSpPr>
          <p:cNvPr id="3" name="Content Placeholder 2">
            <a:extLst>
              <a:ext uri="{FF2B5EF4-FFF2-40B4-BE49-F238E27FC236}">
                <a16:creationId xmlns:a16="http://schemas.microsoft.com/office/drawing/2014/main" id="{0C8294C3-63A4-A068-E160-ABA4990F0DE5}"/>
              </a:ext>
            </a:extLst>
          </p:cNvPr>
          <p:cNvSpPr>
            <a:spLocks noGrp="1"/>
          </p:cNvSpPr>
          <p:nvPr>
            <p:ph idx="1"/>
          </p:nvPr>
        </p:nvSpPr>
        <p:spPr>
          <a:xfrm>
            <a:off x="624418" y="1268413"/>
            <a:ext cx="11338982" cy="4608512"/>
          </a:xfrm>
        </p:spPr>
        <p:txBody>
          <a:bodyPr/>
          <a:lstStyle/>
          <a:p>
            <a:r>
              <a:rPr lang="en-GB" sz="2800" dirty="0"/>
              <a:t>500k out of /170m library are likely ‘hits’ against D4 (estimation); ~0.3%</a:t>
            </a:r>
          </a:p>
          <a:p>
            <a:pPr marL="0" indent="0">
              <a:buNone/>
            </a:pPr>
            <a:r>
              <a:rPr lang="en-GB" sz="2000" b="1" dirty="0"/>
              <a:t>Ultra-large library docking for discovering new chemotypes</a:t>
            </a:r>
            <a:endParaRPr lang="en-GB" sz="2000" dirty="0"/>
          </a:p>
          <a:p>
            <a:pPr marL="0" indent="0">
              <a:buNone/>
            </a:pPr>
            <a:r>
              <a:rPr lang="en-GB" sz="2000" dirty="0">
                <a:hlinkClick r:id="rId2"/>
              </a:rPr>
              <a:t>https://www.nature.com/articles/s41586-019-0917-9</a:t>
            </a:r>
            <a:endParaRPr lang="en-GB" sz="2000" dirty="0"/>
          </a:p>
          <a:p>
            <a:r>
              <a:rPr lang="en-GB" sz="2800" dirty="0"/>
              <a:t>0.1% hit rate (up to ~1%) in HTS, biased library</a:t>
            </a:r>
          </a:p>
          <a:p>
            <a:pPr marL="0" indent="0">
              <a:buNone/>
            </a:pPr>
            <a:r>
              <a:rPr lang="en-GB" sz="2000" b="1" dirty="0"/>
              <a:t>Changing the HTS Paradigm: AI-Driven Iterative Screening for Hit Finding</a:t>
            </a:r>
          </a:p>
          <a:p>
            <a:pPr marL="0" indent="0">
              <a:buNone/>
            </a:pPr>
            <a:r>
              <a:rPr lang="en-GB" sz="2000" dirty="0">
                <a:hlinkClick r:id="rId3"/>
              </a:rPr>
              <a:t>https://pmc.ncbi.nlm.nih.gov/articles/PMC7838329/</a:t>
            </a:r>
            <a:endParaRPr lang="en-GB" sz="2000" dirty="0"/>
          </a:p>
          <a:p>
            <a:endParaRPr lang="en-GB" sz="2800" dirty="0"/>
          </a:p>
          <a:p>
            <a:r>
              <a:rPr lang="en-GB" sz="2800" dirty="0"/>
              <a:t>Large space (10^60), but </a:t>
            </a:r>
            <a:r>
              <a:rPr lang="en-GB" sz="2800" i="1" dirty="0"/>
              <a:t>biased libraries</a:t>
            </a:r>
            <a:r>
              <a:rPr lang="en-GB" sz="2800" dirty="0"/>
              <a:t>, </a:t>
            </a:r>
            <a:r>
              <a:rPr lang="en-GB" sz="2800" i="1" dirty="0"/>
              <a:t>local precision</a:t>
            </a:r>
            <a:r>
              <a:rPr lang="en-GB" sz="2800" dirty="0"/>
              <a:t> of model gives reasonable hit rate (as opposed to </a:t>
            </a:r>
            <a:r>
              <a:rPr lang="en-GB" sz="2800" i="1" dirty="0"/>
              <a:t>global</a:t>
            </a:r>
            <a:r>
              <a:rPr lang="en-GB" sz="2800" dirty="0"/>
              <a:t> model used in an </a:t>
            </a:r>
            <a:r>
              <a:rPr lang="en-GB" sz="2800" i="1" dirty="0"/>
              <a:t>unbiased</a:t>
            </a:r>
            <a:r>
              <a:rPr lang="en-GB" sz="2800" dirty="0"/>
              <a:t> library requiring </a:t>
            </a:r>
            <a:r>
              <a:rPr lang="en-GB" sz="2800" i="1" dirty="0"/>
              <a:t>high accuracy</a:t>
            </a:r>
            <a:r>
              <a:rPr lang="en-GB" sz="2800" dirty="0"/>
              <a:t>)</a:t>
            </a:r>
          </a:p>
          <a:p>
            <a:r>
              <a:rPr lang="en-GB" sz="2800" dirty="0"/>
              <a:t>Biases we can employ probably in the order of 10^dozens (!!), say similarity to metabolites etc</a:t>
            </a:r>
          </a:p>
        </p:txBody>
      </p:sp>
    </p:spTree>
    <p:extLst>
      <p:ext uri="{BB962C8B-B14F-4D97-AF65-F5344CB8AC3E}">
        <p14:creationId xmlns:p14="http://schemas.microsoft.com/office/powerpoint/2010/main" val="25906824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081A1-B4AE-8A1E-530C-C155CEB07BCE}"/>
              </a:ext>
            </a:extLst>
          </p:cNvPr>
          <p:cNvSpPr>
            <a:spLocks noGrp="1"/>
          </p:cNvSpPr>
          <p:nvPr>
            <p:ph type="title"/>
          </p:nvPr>
        </p:nvSpPr>
        <p:spPr>
          <a:xfrm>
            <a:off x="152400" y="333376"/>
            <a:ext cx="12039600" cy="633413"/>
          </a:xfrm>
        </p:spPr>
        <p:txBody>
          <a:bodyPr/>
          <a:lstStyle/>
          <a:p>
            <a:r>
              <a:rPr lang="en-GB" dirty="0"/>
              <a:t>More complex biological decision spaces have fewer </a:t>
            </a:r>
            <a:r>
              <a:rPr lang="en-GB" i="1" dirty="0"/>
              <a:t>helpful</a:t>
            </a:r>
            <a:r>
              <a:rPr lang="en-GB" dirty="0"/>
              <a:t> biases, say dosing a compound in vivo</a:t>
            </a:r>
          </a:p>
        </p:txBody>
      </p:sp>
      <p:sp>
        <p:nvSpPr>
          <p:cNvPr id="3" name="Content Placeholder 2">
            <a:extLst>
              <a:ext uri="{FF2B5EF4-FFF2-40B4-BE49-F238E27FC236}">
                <a16:creationId xmlns:a16="http://schemas.microsoft.com/office/drawing/2014/main" id="{8D17D4C4-2FCD-5526-5A78-6D6E35E0B5B4}"/>
              </a:ext>
            </a:extLst>
          </p:cNvPr>
          <p:cNvSpPr>
            <a:spLocks noGrp="1"/>
          </p:cNvSpPr>
          <p:nvPr>
            <p:ph idx="1"/>
          </p:nvPr>
        </p:nvSpPr>
        <p:spPr>
          <a:xfrm>
            <a:off x="597949" y="1447800"/>
            <a:ext cx="10847916" cy="4608512"/>
          </a:xfrm>
        </p:spPr>
        <p:txBody>
          <a:bodyPr/>
          <a:lstStyle/>
          <a:p>
            <a:r>
              <a:rPr lang="en-GB" sz="3000" dirty="0"/>
              <a:t>Ca 7,000 genetic diseases, approx. 20,000 total</a:t>
            </a:r>
          </a:p>
          <a:p>
            <a:r>
              <a:rPr lang="en-GB" sz="3000" dirty="0"/>
              <a:t>Say 20,000 genes/targetable entities</a:t>
            </a:r>
          </a:p>
          <a:p>
            <a:r>
              <a:rPr lang="en-GB" sz="3000" dirty="0"/>
              <a:t>400m disease-gene pairs</a:t>
            </a:r>
          </a:p>
          <a:p>
            <a:r>
              <a:rPr lang="en-GB" sz="3000" dirty="0"/>
              <a:t>Pharmacology, dose, clinical endpoint, PK, more complex organismal biology, ..…</a:t>
            </a:r>
          </a:p>
          <a:p>
            <a:endParaRPr lang="en-GB" sz="3000" dirty="0"/>
          </a:p>
          <a:p>
            <a:r>
              <a:rPr lang="en-GB" sz="3000" dirty="0"/>
              <a:t>&gt;10^9 gene-indication-dose-pharmacology combinations</a:t>
            </a:r>
          </a:p>
          <a:p>
            <a:r>
              <a:rPr lang="en-GB" sz="3000" dirty="0"/>
              <a:t>Genetics gives </a:t>
            </a:r>
            <a:r>
              <a:rPr lang="en-GB" sz="3000" i="1" dirty="0"/>
              <a:t>2.6x</a:t>
            </a:r>
            <a:r>
              <a:rPr lang="en-GB" sz="3000" dirty="0"/>
              <a:t> improvement (Minikel et al.), as opposed to 10^dozens (!)</a:t>
            </a:r>
          </a:p>
          <a:p>
            <a:r>
              <a:rPr lang="en-GB" sz="3000" dirty="0"/>
              <a:t>Far too small helpful bias to get lucky by chance</a:t>
            </a:r>
          </a:p>
          <a:p>
            <a:endParaRPr lang="en-GB" sz="3000" dirty="0"/>
          </a:p>
          <a:p>
            <a:endParaRPr lang="en-GB" sz="3000" dirty="0"/>
          </a:p>
        </p:txBody>
      </p:sp>
    </p:spTree>
    <p:extLst>
      <p:ext uri="{BB962C8B-B14F-4D97-AF65-F5344CB8AC3E}">
        <p14:creationId xmlns:p14="http://schemas.microsoft.com/office/powerpoint/2010/main" val="954056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AAFE7-4DFD-16CE-205B-DAAAECA8229B}"/>
              </a:ext>
            </a:extLst>
          </p:cNvPr>
          <p:cNvSpPr>
            <a:spLocks noGrp="1"/>
          </p:cNvSpPr>
          <p:nvPr>
            <p:ph type="title"/>
          </p:nvPr>
        </p:nvSpPr>
        <p:spPr>
          <a:xfrm>
            <a:off x="685800" y="318443"/>
            <a:ext cx="11252095" cy="633413"/>
          </a:xfrm>
        </p:spPr>
        <p:txBody>
          <a:bodyPr/>
          <a:lstStyle/>
          <a:p>
            <a:r>
              <a:rPr lang="en-GB" dirty="0"/>
              <a:t>What did the old masters do right?</a:t>
            </a:r>
            <a:br>
              <a:rPr lang="en-GB" dirty="0"/>
            </a:br>
            <a:r>
              <a:rPr lang="en-GB" dirty="0"/>
              <a:t>Sir James Black went </a:t>
            </a:r>
            <a:r>
              <a:rPr lang="en-GB" i="1" dirty="0"/>
              <a:t>right to the matter of things</a:t>
            </a:r>
          </a:p>
        </p:txBody>
      </p:sp>
      <p:sp>
        <p:nvSpPr>
          <p:cNvPr id="3" name="Content Placeholder 2">
            <a:extLst>
              <a:ext uri="{FF2B5EF4-FFF2-40B4-BE49-F238E27FC236}">
                <a16:creationId xmlns:a16="http://schemas.microsoft.com/office/drawing/2014/main" id="{41618219-CCAE-797C-00CA-343E6EB4CEEA}"/>
              </a:ext>
            </a:extLst>
          </p:cNvPr>
          <p:cNvSpPr>
            <a:spLocks noGrp="1"/>
          </p:cNvSpPr>
          <p:nvPr>
            <p:ph idx="1"/>
          </p:nvPr>
        </p:nvSpPr>
        <p:spPr>
          <a:xfrm>
            <a:off x="306865" y="5906144"/>
            <a:ext cx="7909982" cy="604844"/>
          </a:xfrm>
        </p:spPr>
        <p:txBody>
          <a:bodyPr/>
          <a:lstStyle/>
          <a:p>
            <a:pPr marL="0" indent="0">
              <a:buNone/>
            </a:pPr>
            <a:r>
              <a:rPr lang="en-GB" sz="2000" dirty="0"/>
              <a:t>Personal reflections on Sir James Black (1924–2010) and histamine. </a:t>
            </a:r>
            <a:r>
              <a:rPr lang="en-GB" sz="2000" dirty="0">
                <a:hlinkClick r:id="rId2"/>
              </a:rPr>
              <a:t>https://link.springer.com/article/10.1007/s00011-010-0269-2</a:t>
            </a:r>
            <a:r>
              <a:rPr lang="en-GB" sz="2000" dirty="0"/>
              <a:t>  </a:t>
            </a:r>
          </a:p>
          <a:p>
            <a:pPr marL="0" indent="0">
              <a:buNone/>
            </a:pPr>
            <a:endParaRPr lang="en-GB" dirty="0"/>
          </a:p>
        </p:txBody>
      </p:sp>
      <p:pic>
        <p:nvPicPr>
          <p:cNvPr id="5" name="Picture 4">
            <a:extLst>
              <a:ext uri="{FF2B5EF4-FFF2-40B4-BE49-F238E27FC236}">
                <a16:creationId xmlns:a16="http://schemas.microsoft.com/office/drawing/2014/main" id="{4B914181-65E7-96AD-85A5-F0CD8A38F68B}"/>
              </a:ext>
            </a:extLst>
          </p:cNvPr>
          <p:cNvPicPr>
            <a:picLocks noChangeAspect="1"/>
          </p:cNvPicPr>
          <p:nvPr/>
        </p:nvPicPr>
        <p:blipFill>
          <a:blip r:embed="rId3"/>
          <a:stretch>
            <a:fillRect/>
          </a:stretch>
        </p:blipFill>
        <p:spPr>
          <a:xfrm>
            <a:off x="152400" y="1295400"/>
            <a:ext cx="8595886" cy="4267200"/>
          </a:xfrm>
          <a:prstGeom prst="rect">
            <a:avLst/>
          </a:prstGeom>
        </p:spPr>
      </p:pic>
      <p:sp>
        <p:nvSpPr>
          <p:cNvPr id="6" name="TextBox 5">
            <a:extLst>
              <a:ext uri="{FF2B5EF4-FFF2-40B4-BE49-F238E27FC236}">
                <a16:creationId xmlns:a16="http://schemas.microsoft.com/office/drawing/2014/main" id="{10C7D2D5-1182-24BF-C533-045098141CFF}"/>
              </a:ext>
            </a:extLst>
          </p:cNvPr>
          <p:cNvSpPr txBox="1"/>
          <p:nvPr/>
        </p:nvSpPr>
        <p:spPr>
          <a:xfrm>
            <a:off x="9004434" y="2199117"/>
            <a:ext cx="3035166" cy="3046988"/>
          </a:xfrm>
          <a:prstGeom prst="rect">
            <a:avLst/>
          </a:prstGeom>
          <a:noFill/>
        </p:spPr>
        <p:txBody>
          <a:bodyPr wrap="square" rtlCol="0">
            <a:spAutoFit/>
          </a:bodyPr>
          <a:lstStyle/>
          <a:p>
            <a:r>
              <a:rPr lang="en-GB" sz="3200" dirty="0"/>
              <a:t>… while we now prefer to dance around the problem a bit (tech, data, throughput, etc) </a:t>
            </a:r>
          </a:p>
        </p:txBody>
      </p:sp>
    </p:spTree>
    <p:extLst>
      <p:ext uri="{BB962C8B-B14F-4D97-AF65-F5344CB8AC3E}">
        <p14:creationId xmlns:p14="http://schemas.microsoft.com/office/powerpoint/2010/main" val="4213428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8D57C7-284E-719E-F8E6-0D44B1D9EFBC}"/>
              </a:ext>
            </a:extLst>
          </p:cNvPr>
          <p:cNvSpPr>
            <a:spLocks noGrp="1"/>
          </p:cNvSpPr>
          <p:nvPr>
            <p:ph type="title"/>
          </p:nvPr>
        </p:nvSpPr>
        <p:spPr/>
        <p:txBody>
          <a:bodyPr/>
          <a:lstStyle/>
          <a:p>
            <a:r>
              <a:rPr lang="en-GB" dirty="0"/>
              <a:t>Spaces are too large to be filled with data!</a:t>
            </a:r>
          </a:p>
        </p:txBody>
      </p:sp>
      <p:sp>
        <p:nvSpPr>
          <p:cNvPr id="3" name="Content Placeholder 2">
            <a:extLst>
              <a:ext uri="{FF2B5EF4-FFF2-40B4-BE49-F238E27FC236}">
                <a16:creationId xmlns:a16="http://schemas.microsoft.com/office/drawing/2014/main" id="{44427AB1-0864-1A46-4011-6462A6F44C8A}"/>
              </a:ext>
            </a:extLst>
          </p:cNvPr>
          <p:cNvSpPr>
            <a:spLocks noGrp="1"/>
          </p:cNvSpPr>
          <p:nvPr>
            <p:ph idx="1"/>
          </p:nvPr>
        </p:nvSpPr>
        <p:spPr/>
        <p:txBody>
          <a:bodyPr/>
          <a:lstStyle/>
          <a:p>
            <a:r>
              <a:rPr lang="en-GB" dirty="0"/>
              <a:t>Also (and in particular!) ‘spatially and time-resolved multi-modal multi-omics single cell (etc)’ data</a:t>
            </a:r>
          </a:p>
          <a:p>
            <a:endParaRPr lang="en-GB" dirty="0"/>
          </a:p>
          <a:p>
            <a:r>
              <a:rPr lang="en-GB" dirty="0"/>
              <a:t>Hypothesis spaces </a:t>
            </a:r>
          </a:p>
          <a:p>
            <a:pPr lvl="1"/>
            <a:r>
              <a:rPr lang="en-GB" dirty="0"/>
              <a:t>10^60 small molecules </a:t>
            </a:r>
            <a:r>
              <a:rPr lang="en-GB" i="1" dirty="0"/>
              <a:t>but helpful heuristics and biases</a:t>
            </a:r>
            <a:endParaRPr lang="en-GB" dirty="0"/>
          </a:p>
          <a:p>
            <a:pPr lvl="1"/>
            <a:r>
              <a:rPr lang="en-GB" dirty="0"/>
              <a:t>&gt;10^9 target-disease-pharmacology-dose combinations (</a:t>
            </a:r>
            <a:r>
              <a:rPr lang="en-GB" i="1" dirty="0"/>
              <a:t>in vivo</a:t>
            </a:r>
            <a:r>
              <a:rPr lang="en-GB" dirty="0"/>
              <a:t>, not even considering more complex PK and safety)</a:t>
            </a:r>
          </a:p>
          <a:p>
            <a:pPr lvl="1"/>
            <a:r>
              <a:rPr lang="en-GB" dirty="0"/>
              <a:t>1g of </a:t>
            </a:r>
            <a:r>
              <a:rPr lang="en-GB" dirty="0" err="1"/>
              <a:t>tumor</a:t>
            </a:r>
            <a:r>
              <a:rPr lang="en-GB" dirty="0"/>
              <a:t> contains 10^9 cells, each cell 10^6 proteins, different states, interactions, function of time, different in individuals, …</a:t>
            </a:r>
          </a:p>
          <a:p>
            <a:endParaRPr lang="en-GB" dirty="0"/>
          </a:p>
        </p:txBody>
      </p:sp>
    </p:spTree>
    <p:extLst>
      <p:ext uri="{BB962C8B-B14F-4D97-AF65-F5344CB8AC3E}">
        <p14:creationId xmlns:p14="http://schemas.microsoft.com/office/powerpoint/2010/main" val="1377575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08215-E2D4-EA3D-F42B-BE1F56A73BE2}"/>
              </a:ext>
            </a:extLst>
          </p:cNvPr>
          <p:cNvSpPr>
            <a:spLocks noGrp="1"/>
          </p:cNvSpPr>
          <p:nvPr>
            <p:ph type="title"/>
          </p:nvPr>
        </p:nvSpPr>
        <p:spPr>
          <a:xfrm>
            <a:off x="359354" y="265407"/>
            <a:ext cx="6498646" cy="633413"/>
          </a:xfrm>
        </p:spPr>
        <p:txBody>
          <a:bodyPr/>
          <a:lstStyle/>
          <a:p>
            <a:r>
              <a:rPr lang="en-GB" dirty="0"/>
              <a:t>Biases and heuristics abound… </a:t>
            </a:r>
            <a:r>
              <a:rPr lang="en-GB" i="1" dirty="0"/>
              <a:t>biases are good</a:t>
            </a:r>
            <a:r>
              <a:rPr lang="en-GB" dirty="0"/>
              <a:t>!</a:t>
            </a:r>
          </a:p>
        </p:txBody>
      </p:sp>
      <p:pic>
        <p:nvPicPr>
          <p:cNvPr id="6" name="Picture 5" descr="drugdiscovery #betablockers #medicinalchemistry #historyofmedicine | Diana Zelencova-Gopejenko | 14 comments">
            <a:extLst>
              <a:ext uri="{FF2B5EF4-FFF2-40B4-BE49-F238E27FC236}">
                <a16:creationId xmlns:a16="http://schemas.microsoft.com/office/drawing/2014/main" id="{E97FE410-F3D5-BE41-9CC6-5F036B8BC2F5}"/>
              </a:ext>
            </a:extLst>
          </p:cNvPr>
          <p:cNvPicPr>
            <a:picLocks noChangeAspect="1"/>
          </p:cNvPicPr>
          <p:nvPr/>
        </p:nvPicPr>
        <p:blipFill>
          <a:blip r:embed="rId2"/>
          <a:stretch>
            <a:fillRect/>
          </a:stretch>
        </p:blipFill>
        <p:spPr>
          <a:xfrm>
            <a:off x="6818803" y="140484"/>
            <a:ext cx="5041116" cy="5041116"/>
          </a:xfrm>
          <a:prstGeom prst="rect">
            <a:avLst/>
          </a:prstGeom>
        </p:spPr>
      </p:pic>
      <p:pic>
        <p:nvPicPr>
          <p:cNvPr id="8" name="Picture 7">
            <a:extLst>
              <a:ext uri="{FF2B5EF4-FFF2-40B4-BE49-F238E27FC236}">
                <a16:creationId xmlns:a16="http://schemas.microsoft.com/office/drawing/2014/main" id="{3A51B397-B2A5-8ABD-F52F-DF9E0A08E964}"/>
              </a:ext>
            </a:extLst>
          </p:cNvPr>
          <p:cNvPicPr>
            <a:picLocks noChangeAspect="1"/>
          </p:cNvPicPr>
          <p:nvPr/>
        </p:nvPicPr>
        <p:blipFill>
          <a:blip r:embed="rId3"/>
          <a:stretch>
            <a:fillRect/>
          </a:stretch>
        </p:blipFill>
        <p:spPr>
          <a:xfrm>
            <a:off x="4575219" y="5837716"/>
            <a:ext cx="5704263" cy="805564"/>
          </a:xfrm>
          <a:prstGeom prst="rect">
            <a:avLst/>
          </a:prstGeom>
        </p:spPr>
      </p:pic>
      <p:pic>
        <p:nvPicPr>
          <p:cNvPr id="10" name="Picture 9">
            <a:extLst>
              <a:ext uri="{FF2B5EF4-FFF2-40B4-BE49-F238E27FC236}">
                <a16:creationId xmlns:a16="http://schemas.microsoft.com/office/drawing/2014/main" id="{60EBC40B-D97D-5DC4-1F5A-1BD87C049FF0}"/>
              </a:ext>
            </a:extLst>
          </p:cNvPr>
          <p:cNvPicPr>
            <a:picLocks noChangeAspect="1"/>
          </p:cNvPicPr>
          <p:nvPr/>
        </p:nvPicPr>
        <p:blipFill>
          <a:blip r:embed="rId4"/>
          <a:stretch>
            <a:fillRect/>
          </a:stretch>
        </p:blipFill>
        <p:spPr>
          <a:xfrm>
            <a:off x="384219" y="3200400"/>
            <a:ext cx="4191000" cy="3442880"/>
          </a:xfrm>
          <a:prstGeom prst="rect">
            <a:avLst/>
          </a:prstGeom>
        </p:spPr>
      </p:pic>
      <p:pic>
        <p:nvPicPr>
          <p:cNvPr id="12" name="Picture 11">
            <a:extLst>
              <a:ext uri="{FF2B5EF4-FFF2-40B4-BE49-F238E27FC236}">
                <a16:creationId xmlns:a16="http://schemas.microsoft.com/office/drawing/2014/main" id="{74C19A32-3755-4AEC-286D-3A38E9CFD662}"/>
              </a:ext>
            </a:extLst>
          </p:cNvPr>
          <p:cNvPicPr>
            <a:picLocks noChangeAspect="1"/>
          </p:cNvPicPr>
          <p:nvPr/>
        </p:nvPicPr>
        <p:blipFill>
          <a:blip r:embed="rId5"/>
          <a:stretch>
            <a:fillRect/>
          </a:stretch>
        </p:blipFill>
        <p:spPr>
          <a:xfrm>
            <a:off x="185280" y="1219200"/>
            <a:ext cx="6028116" cy="1676400"/>
          </a:xfrm>
          <a:prstGeom prst="rect">
            <a:avLst/>
          </a:prstGeom>
        </p:spPr>
      </p:pic>
    </p:spTree>
    <p:extLst>
      <p:ext uri="{BB962C8B-B14F-4D97-AF65-F5344CB8AC3E}">
        <p14:creationId xmlns:p14="http://schemas.microsoft.com/office/powerpoint/2010/main" val="34991772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C048C-F58F-AC30-199F-0AA97CD55E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461012-BC46-B904-7E62-DE3D2BEE2523}"/>
              </a:ext>
            </a:extLst>
          </p:cNvPr>
          <p:cNvSpPr>
            <a:spLocks noGrp="1"/>
          </p:cNvSpPr>
          <p:nvPr>
            <p:ph type="title"/>
          </p:nvPr>
        </p:nvSpPr>
        <p:spPr/>
        <p:txBody>
          <a:bodyPr/>
          <a:lstStyle/>
          <a:p>
            <a:r>
              <a:rPr lang="en-GB" dirty="0"/>
              <a:t>Organizing agents and use cases</a:t>
            </a:r>
          </a:p>
        </p:txBody>
      </p:sp>
      <p:sp>
        <p:nvSpPr>
          <p:cNvPr id="3" name="Content Placeholder 2">
            <a:extLst>
              <a:ext uri="{FF2B5EF4-FFF2-40B4-BE49-F238E27FC236}">
                <a16:creationId xmlns:a16="http://schemas.microsoft.com/office/drawing/2014/main" id="{97FB1949-C8BF-1640-2B68-35123E6EB5A7}"/>
              </a:ext>
            </a:extLst>
          </p:cNvPr>
          <p:cNvSpPr>
            <a:spLocks noGrp="1"/>
          </p:cNvSpPr>
          <p:nvPr>
            <p:ph idx="1"/>
          </p:nvPr>
        </p:nvSpPr>
        <p:spPr/>
        <p:txBody>
          <a:bodyPr/>
          <a:lstStyle/>
          <a:p>
            <a:r>
              <a:rPr lang="en-GB" dirty="0"/>
              <a:t>Three categories of steps in workflows, and in agents</a:t>
            </a:r>
          </a:p>
          <a:p>
            <a:endParaRPr lang="en-GB" dirty="0"/>
          </a:p>
          <a:p>
            <a:pPr lvl="1"/>
            <a:r>
              <a:rPr lang="en-GB" sz="3200" dirty="0"/>
              <a:t>Input</a:t>
            </a:r>
          </a:p>
          <a:p>
            <a:pPr lvl="1"/>
            <a:r>
              <a:rPr lang="en-GB" sz="3200" dirty="0"/>
              <a:t>Process</a:t>
            </a:r>
          </a:p>
          <a:p>
            <a:pPr lvl="1"/>
            <a:r>
              <a:rPr lang="en-GB" sz="3200" dirty="0"/>
              <a:t>Decision making</a:t>
            </a:r>
          </a:p>
          <a:p>
            <a:endParaRPr lang="en-GB" dirty="0"/>
          </a:p>
          <a:p>
            <a:endParaRPr lang="en-GB" dirty="0"/>
          </a:p>
          <a:p>
            <a:endParaRPr lang="en-GB" dirty="0"/>
          </a:p>
        </p:txBody>
      </p:sp>
    </p:spTree>
    <p:extLst>
      <p:ext uri="{BB962C8B-B14F-4D97-AF65-F5344CB8AC3E}">
        <p14:creationId xmlns:p14="http://schemas.microsoft.com/office/powerpoint/2010/main" val="35014698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75E73-19F4-1D5A-AD3E-2CC6FACB3C9E}"/>
              </a:ext>
            </a:extLst>
          </p:cNvPr>
          <p:cNvSpPr>
            <a:spLocks noGrp="1"/>
          </p:cNvSpPr>
          <p:nvPr>
            <p:ph type="title"/>
          </p:nvPr>
        </p:nvSpPr>
        <p:spPr/>
        <p:txBody>
          <a:bodyPr/>
          <a:lstStyle/>
          <a:p>
            <a:r>
              <a:rPr lang="en-GB" dirty="0"/>
              <a:t>Bender’s Agent Assessment Matrix (BAAM)</a:t>
            </a:r>
          </a:p>
        </p:txBody>
      </p:sp>
      <p:graphicFrame>
        <p:nvGraphicFramePr>
          <p:cNvPr id="4" name="Table 3">
            <a:extLst>
              <a:ext uri="{FF2B5EF4-FFF2-40B4-BE49-F238E27FC236}">
                <a16:creationId xmlns:a16="http://schemas.microsoft.com/office/drawing/2014/main" id="{0ABFFB76-A2CC-3109-8E13-CE82B9D5C8F4}"/>
              </a:ext>
            </a:extLst>
          </p:cNvPr>
          <p:cNvGraphicFramePr>
            <a:graphicFrameLocks noGrp="1"/>
          </p:cNvGraphicFramePr>
          <p:nvPr>
            <p:extLst>
              <p:ext uri="{D42A27DB-BD31-4B8C-83A1-F6EECF244321}">
                <p14:modId xmlns:p14="http://schemas.microsoft.com/office/powerpoint/2010/main" val="1462298873"/>
              </p:ext>
            </p:extLst>
          </p:nvPr>
        </p:nvGraphicFramePr>
        <p:xfrm>
          <a:off x="464609" y="1219200"/>
          <a:ext cx="11262782" cy="4997991"/>
        </p:xfrm>
        <a:graphic>
          <a:graphicData uri="http://schemas.openxmlformats.org/drawingml/2006/table">
            <a:tbl>
              <a:tblPr firstRow="1" bandRow="1">
                <a:tableStyleId>{073A0DAA-6AF3-43AB-8588-CEC1D06C72B9}</a:tableStyleId>
              </a:tblPr>
              <a:tblGrid>
                <a:gridCol w="2815695">
                  <a:extLst>
                    <a:ext uri="{9D8B030D-6E8A-4147-A177-3AD203B41FA5}">
                      <a16:colId xmlns:a16="http://schemas.microsoft.com/office/drawing/2014/main" val="738666992"/>
                    </a:ext>
                  </a:extLst>
                </a:gridCol>
                <a:gridCol w="1520296">
                  <a:extLst>
                    <a:ext uri="{9D8B030D-6E8A-4147-A177-3AD203B41FA5}">
                      <a16:colId xmlns:a16="http://schemas.microsoft.com/office/drawing/2014/main" val="4195939974"/>
                    </a:ext>
                  </a:extLst>
                </a:gridCol>
                <a:gridCol w="1828800">
                  <a:extLst>
                    <a:ext uri="{9D8B030D-6E8A-4147-A177-3AD203B41FA5}">
                      <a16:colId xmlns:a16="http://schemas.microsoft.com/office/drawing/2014/main" val="3064653965"/>
                    </a:ext>
                  </a:extLst>
                </a:gridCol>
                <a:gridCol w="2514600">
                  <a:extLst>
                    <a:ext uri="{9D8B030D-6E8A-4147-A177-3AD203B41FA5}">
                      <a16:colId xmlns:a16="http://schemas.microsoft.com/office/drawing/2014/main" val="930745833"/>
                    </a:ext>
                  </a:extLst>
                </a:gridCol>
                <a:gridCol w="2583391">
                  <a:extLst>
                    <a:ext uri="{9D8B030D-6E8A-4147-A177-3AD203B41FA5}">
                      <a16:colId xmlns:a16="http://schemas.microsoft.com/office/drawing/2014/main" val="3070182924"/>
                    </a:ext>
                  </a:extLst>
                </a:gridCol>
              </a:tblGrid>
              <a:tr h="975117">
                <a:tc>
                  <a:txBody>
                    <a:bodyPr/>
                    <a:lstStyle/>
                    <a:p>
                      <a:r>
                        <a:rPr lang="en-GB" sz="2600" dirty="0"/>
                        <a:t>Task</a:t>
                      </a:r>
                    </a:p>
                  </a:txBody>
                  <a:tcPr/>
                </a:tc>
                <a:tc>
                  <a:txBody>
                    <a:bodyPr/>
                    <a:lstStyle/>
                    <a:p>
                      <a:pPr algn="ctr"/>
                      <a:r>
                        <a:rPr lang="en-GB" sz="2600" dirty="0">
                          <a:solidFill>
                            <a:srgbClr val="FFC000"/>
                          </a:solidFill>
                        </a:rPr>
                        <a:t>Input</a:t>
                      </a:r>
                    </a:p>
                  </a:txBody>
                  <a:tcPr/>
                </a:tc>
                <a:tc>
                  <a:txBody>
                    <a:bodyPr/>
                    <a:lstStyle/>
                    <a:p>
                      <a:pPr algn="ctr"/>
                      <a:r>
                        <a:rPr lang="en-GB" sz="2600" dirty="0">
                          <a:solidFill>
                            <a:srgbClr val="00B050"/>
                          </a:solidFill>
                        </a:rPr>
                        <a:t>Process</a:t>
                      </a:r>
                    </a:p>
                  </a:txBody>
                  <a:tcPr/>
                </a:tc>
                <a:tc gridSpan="2">
                  <a:txBody>
                    <a:bodyPr/>
                    <a:lstStyle/>
                    <a:p>
                      <a:pPr algn="ctr"/>
                      <a:r>
                        <a:rPr lang="en-GB" sz="2600" dirty="0">
                          <a:solidFill>
                            <a:srgbClr val="FF0000"/>
                          </a:solidFill>
                        </a:rPr>
                        <a:t>Decision</a:t>
                      </a:r>
                    </a:p>
                  </a:txBody>
                  <a:tcPr/>
                </a:tc>
                <a:tc hMerge="1">
                  <a:txBody>
                    <a:bodyPr/>
                    <a:lstStyle/>
                    <a:p>
                      <a:endParaRPr lang="en-GB"/>
                    </a:p>
                  </a:txBody>
                  <a:tcPr/>
                </a:tc>
                <a:extLst>
                  <a:ext uri="{0D108BD9-81ED-4DB2-BD59-A6C34878D82A}">
                    <a16:rowId xmlns:a16="http://schemas.microsoft.com/office/drawing/2014/main" val="1305996755"/>
                  </a:ext>
                </a:extLst>
              </a:tr>
              <a:tr h="975117">
                <a:tc>
                  <a:txBody>
                    <a:bodyPr/>
                    <a:lstStyle/>
                    <a:p>
                      <a:r>
                        <a:rPr lang="en-GB" sz="2600" dirty="0"/>
                        <a:t>Primary Metric</a:t>
                      </a:r>
                    </a:p>
                  </a:txBody>
                  <a:tcPr/>
                </a:tc>
                <a:tc>
                  <a:txBody>
                    <a:bodyPr/>
                    <a:lstStyle/>
                    <a:p>
                      <a:pPr algn="ctr"/>
                      <a:r>
                        <a:rPr lang="en-GB" sz="2600" dirty="0"/>
                        <a:t>Recall</a:t>
                      </a:r>
                    </a:p>
                  </a:txBody>
                  <a:tcPr/>
                </a:tc>
                <a:tc>
                  <a:txBody>
                    <a:bodyPr/>
                    <a:lstStyle/>
                    <a:p>
                      <a:pPr algn="ctr"/>
                      <a:r>
                        <a:rPr lang="en-GB" sz="2600" dirty="0">
                          <a:solidFill>
                            <a:schemeClr val="tx1"/>
                          </a:solidFill>
                        </a:rPr>
                        <a:t>Accuracy</a:t>
                      </a:r>
                    </a:p>
                  </a:txBody>
                  <a:tcPr/>
                </a:tc>
                <a:tc gridSpan="2">
                  <a:txBody>
                    <a:bodyPr/>
                    <a:lstStyle/>
                    <a:p>
                      <a:pPr algn="ctr"/>
                      <a:r>
                        <a:rPr lang="en-GB" sz="2600" dirty="0">
                          <a:solidFill>
                            <a:srgbClr val="FF0000"/>
                          </a:solidFill>
                        </a:rPr>
                        <a:t>Precision</a:t>
                      </a:r>
                    </a:p>
                  </a:txBody>
                  <a:tcPr/>
                </a:tc>
                <a:tc hMerge="1">
                  <a:txBody>
                    <a:bodyPr/>
                    <a:lstStyle/>
                    <a:p>
                      <a:endParaRPr lang="en-GB"/>
                    </a:p>
                  </a:txBody>
                  <a:tcPr/>
                </a:tc>
                <a:extLst>
                  <a:ext uri="{0D108BD9-81ED-4DB2-BD59-A6C34878D82A}">
                    <a16:rowId xmlns:a16="http://schemas.microsoft.com/office/drawing/2014/main" val="254796472"/>
                  </a:ext>
                </a:extLst>
              </a:tr>
              <a:tr h="975117">
                <a:tc>
                  <a:txBody>
                    <a:bodyPr/>
                    <a:lstStyle/>
                    <a:p>
                      <a:r>
                        <a:rPr lang="en-GB" sz="2600" dirty="0"/>
                        <a:t>Size of Space</a:t>
                      </a:r>
                    </a:p>
                  </a:txBody>
                  <a:tcPr/>
                </a:tc>
                <a:tc>
                  <a:txBody>
                    <a:bodyPr/>
                    <a:lstStyle/>
                    <a:p>
                      <a:pPr algn="ctr"/>
                      <a:r>
                        <a:rPr lang="en-GB" sz="2600" dirty="0">
                          <a:solidFill>
                            <a:srgbClr val="FFC000"/>
                          </a:solidFill>
                        </a:rPr>
                        <a:t>Medium</a:t>
                      </a:r>
                    </a:p>
                  </a:txBody>
                  <a:tcPr/>
                </a:tc>
                <a:tc>
                  <a:txBody>
                    <a:bodyPr/>
                    <a:lstStyle/>
                    <a:p>
                      <a:pPr algn="ctr"/>
                      <a:r>
                        <a:rPr lang="en-GB" sz="2600" dirty="0">
                          <a:solidFill>
                            <a:srgbClr val="00B050"/>
                          </a:solidFill>
                        </a:rPr>
                        <a:t>Low(-</a:t>
                      </a:r>
                      <a:r>
                        <a:rPr lang="en-GB" sz="2600" dirty="0" err="1">
                          <a:solidFill>
                            <a:srgbClr val="00B050"/>
                          </a:solidFill>
                        </a:rPr>
                        <a:t>ish</a:t>
                      </a:r>
                      <a:r>
                        <a:rPr lang="en-GB" sz="2600" dirty="0">
                          <a:solidFill>
                            <a:srgbClr val="00B050"/>
                          </a:solidFill>
                        </a:rPr>
                        <a:t>), defined</a:t>
                      </a:r>
                    </a:p>
                  </a:txBody>
                  <a:tcPr/>
                </a:tc>
                <a:tc gridSpan="2">
                  <a:txBody>
                    <a:bodyPr/>
                    <a:lstStyle/>
                    <a:p>
                      <a:pPr algn="ctr"/>
                      <a:r>
                        <a:rPr lang="en-GB" sz="2600" dirty="0">
                          <a:solidFill>
                            <a:srgbClr val="FF0000"/>
                          </a:solidFill>
                        </a:rPr>
                        <a:t>High</a:t>
                      </a:r>
                    </a:p>
                  </a:txBody>
                  <a:tcPr/>
                </a:tc>
                <a:tc hMerge="1">
                  <a:txBody>
                    <a:bodyPr/>
                    <a:lstStyle/>
                    <a:p>
                      <a:endParaRPr lang="en-GB"/>
                    </a:p>
                  </a:txBody>
                  <a:tcPr/>
                </a:tc>
                <a:extLst>
                  <a:ext uri="{0D108BD9-81ED-4DB2-BD59-A6C34878D82A}">
                    <a16:rowId xmlns:a16="http://schemas.microsoft.com/office/drawing/2014/main" val="1315704107"/>
                  </a:ext>
                </a:extLst>
              </a:tr>
              <a:tr h="1557356">
                <a:tc>
                  <a:txBody>
                    <a:bodyPr/>
                    <a:lstStyle/>
                    <a:p>
                      <a:r>
                        <a:rPr lang="en-GB" sz="2600" b="0" i="0" dirty="0"/>
                        <a:t>Metric achieved</a:t>
                      </a:r>
                    </a:p>
                  </a:txBody>
                  <a:tcPr/>
                </a:tc>
                <a:tc>
                  <a:txBody>
                    <a:bodyPr/>
                    <a:lstStyle/>
                    <a:p>
                      <a:pPr algn="ctr"/>
                      <a:r>
                        <a:rPr lang="en-GB" sz="2600" dirty="0">
                          <a:solidFill>
                            <a:srgbClr val="00B050"/>
                          </a:solidFill>
                        </a:rPr>
                        <a:t>Can be high</a:t>
                      </a:r>
                    </a:p>
                  </a:txBody>
                  <a:tcPr/>
                </a:tc>
                <a:tc>
                  <a:txBody>
                    <a:bodyPr/>
                    <a:lstStyle/>
                    <a:p>
                      <a:pPr algn="ctr"/>
                      <a:r>
                        <a:rPr lang="en-GB" sz="2600" dirty="0">
                          <a:solidFill>
                            <a:srgbClr val="00B050"/>
                          </a:solidFill>
                        </a:rPr>
                        <a:t>High (if explicit)</a:t>
                      </a:r>
                    </a:p>
                  </a:txBody>
                  <a:tcPr/>
                </a:tc>
                <a:tc>
                  <a:txBody>
                    <a:bodyPr/>
                    <a:lstStyle/>
                    <a:p>
                      <a:pPr algn="ctr"/>
                      <a:r>
                        <a:rPr lang="en-GB" sz="2600" dirty="0">
                          <a:solidFill>
                            <a:srgbClr val="FF0000"/>
                          </a:solidFill>
                        </a:rPr>
                        <a:t>In vivo: Low (Low predictivity of labels, few heuristics)</a:t>
                      </a:r>
                    </a:p>
                  </a:txBody>
                  <a:tcPr/>
                </a:tc>
                <a:tc>
                  <a:txBody>
                    <a:bodyPr/>
                    <a:lstStyle/>
                    <a:p>
                      <a:pPr algn="ctr"/>
                      <a:r>
                        <a:rPr lang="en-GB" sz="2600" dirty="0">
                          <a:solidFill>
                            <a:srgbClr val="00B050"/>
                          </a:solidFill>
                        </a:rPr>
                        <a:t>E.g. in HTS: Can be high (high predictivity of labels, good heuristics)</a:t>
                      </a:r>
                    </a:p>
                  </a:txBody>
                  <a:tcPr/>
                </a:tc>
                <a:extLst>
                  <a:ext uri="{0D108BD9-81ED-4DB2-BD59-A6C34878D82A}">
                    <a16:rowId xmlns:a16="http://schemas.microsoft.com/office/drawing/2014/main" val="3860203364"/>
                  </a:ext>
                </a:extLst>
              </a:tr>
            </a:tbl>
          </a:graphicData>
        </a:graphic>
      </p:graphicFrame>
    </p:spTree>
    <p:extLst>
      <p:ext uri="{BB962C8B-B14F-4D97-AF65-F5344CB8AC3E}">
        <p14:creationId xmlns:p14="http://schemas.microsoft.com/office/powerpoint/2010/main" val="19256647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1C717-375E-E081-CA8D-ABD57E342083}"/>
              </a:ext>
            </a:extLst>
          </p:cNvPr>
          <p:cNvSpPr>
            <a:spLocks noGrp="1"/>
          </p:cNvSpPr>
          <p:nvPr>
            <p:ph type="title"/>
          </p:nvPr>
        </p:nvSpPr>
        <p:spPr/>
        <p:txBody>
          <a:bodyPr/>
          <a:lstStyle/>
          <a:p>
            <a:r>
              <a:rPr lang="en-GB" dirty="0"/>
              <a:t>Three types of models can support decision making (both by humans and agents)</a:t>
            </a:r>
          </a:p>
        </p:txBody>
      </p:sp>
      <p:sp>
        <p:nvSpPr>
          <p:cNvPr id="3" name="Content Placeholder 2">
            <a:extLst>
              <a:ext uri="{FF2B5EF4-FFF2-40B4-BE49-F238E27FC236}">
                <a16:creationId xmlns:a16="http://schemas.microsoft.com/office/drawing/2014/main" id="{A1E9264E-4037-0F39-A131-F309A2381430}"/>
              </a:ext>
            </a:extLst>
          </p:cNvPr>
          <p:cNvSpPr>
            <a:spLocks noGrp="1"/>
          </p:cNvSpPr>
          <p:nvPr>
            <p:ph idx="1"/>
          </p:nvPr>
        </p:nvSpPr>
        <p:spPr>
          <a:xfrm>
            <a:off x="624418" y="1268413"/>
            <a:ext cx="11415182" cy="4608512"/>
          </a:xfrm>
        </p:spPr>
        <p:txBody>
          <a:bodyPr/>
          <a:lstStyle/>
          <a:p>
            <a:r>
              <a:rPr lang="en-GB" dirty="0"/>
              <a:t>Defined search space, preferably low-dimensional, </a:t>
            </a:r>
            <a:r>
              <a:rPr lang="en-GB" b="1" dirty="0"/>
              <a:t>smooth surface</a:t>
            </a:r>
            <a:r>
              <a:rPr lang="en-GB" dirty="0"/>
              <a:t>, filled with data</a:t>
            </a:r>
          </a:p>
          <a:p>
            <a:pPr lvl="1"/>
            <a:r>
              <a:rPr lang="en-GB" dirty="0"/>
              <a:t>logD prediction</a:t>
            </a:r>
          </a:p>
          <a:p>
            <a:pPr marL="457200" lvl="1" indent="0">
              <a:buNone/>
            </a:pPr>
            <a:endParaRPr lang="en-GB" dirty="0"/>
          </a:p>
          <a:p>
            <a:r>
              <a:rPr lang="en-GB" dirty="0"/>
              <a:t>Local searches, supported by heuristics </a:t>
            </a:r>
            <a:r>
              <a:rPr lang="en-GB" sz="2600" dirty="0"/>
              <a:t>(yes, novelty trade-off, but otherwise we have insufficient precision)</a:t>
            </a:r>
          </a:p>
          <a:p>
            <a:pPr lvl="1"/>
            <a:r>
              <a:rPr lang="en-GB" dirty="0"/>
              <a:t>Virtual screening – good hit rates in </a:t>
            </a:r>
            <a:r>
              <a:rPr lang="en-GB" i="1" dirty="0"/>
              <a:t>biased libraries (heuristic)</a:t>
            </a:r>
          </a:p>
          <a:p>
            <a:pPr lvl="1"/>
            <a:r>
              <a:rPr lang="en-GB" i="1" dirty="0"/>
              <a:t>Local</a:t>
            </a:r>
            <a:r>
              <a:rPr lang="en-GB" dirty="0"/>
              <a:t> precision</a:t>
            </a:r>
            <a:endParaRPr lang="en-GB" i="1" dirty="0"/>
          </a:p>
          <a:p>
            <a:endParaRPr lang="en-GB" dirty="0"/>
          </a:p>
          <a:p>
            <a:r>
              <a:rPr lang="en-GB" dirty="0"/>
              <a:t>Global, meta-level heuristics (more tricky case since global)</a:t>
            </a:r>
          </a:p>
          <a:p>
            <a:pPr lvl="1"/>
            <a:r>
              <a:rPr lang="en-GB" dirty="0"/>
              <a:t>E.g. ‘5Rs’ – right drug, patient, tissue, target, dose</a:t>
            </a:r>
          </a:p>
        </p:txBody>
      </p:sp>
    </p:spTree>
    <p:extLst>
      <p:ext uri="{BB962C8B-B14F-4D97-AF65-F5344CB8AC3E}">
        <p14:creationId xmlns:p14="http://schemas.microsoft.com/office/powerpoint/2010/main" val="57439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1A6E7-D459-E27A-F875-34A1ABD45A72}"/>
              </a:ext>
            </a:extLst>
          </p:cNvPr>
          <p:cNvSpPr>
            <a:spLocks noGrp="1"/>
          </p:cNvSpPr>
          <p:nvPr>
            <p:ph type="title"/>
          </p:nvPr>
        </p:nvSpPr>
        <p:spPr>
          <a:xfrm>
            <a:off x="4191000" y="357569"/>
            <a:ext cx="8001000" cy="633413"/>
          </a:xfrm>
        </p:spPr>
        <p:txBody>
          <a:bodyPr/>
          <a:lstStyle/>
          <a:p>
            <a:r>
              <a:rPr lang="en-GB" sz="3200" dirty="0"/>
              <a:t>E.g. global searches fail, without proper heuristics (data is not enough)</a:t>
            </a:r>
          </a:p>
        </p:txBody>
      </p:sp>
      <p:sp>
        <p:nvSpPr>
          <p:cNvPr id="3" name="Content Placeholder 2">
            <a:extLst>
              <a:ext uri="{FF2B5EF4-FFF2-40B4-BE49-F238E27FC236}">
                <a16:creationId xmlns:a16="http://schemas.microsoft.com/office/drawing/2014/main" id="{C43FB50E-2527-75BE-93BD-1C592AAB434D}"/>
              </a:ext>
            </a:extLst>
          </p:cNvPr>
          <p:cNvSpPr>
            <a:spLocks noGrp="1"/>
          </p:cNvSpPr>
          <p:nvPr>
            <p:ph idx="1"/>
          </p:nvPr>
        </p:nvSpPr>
        <p:spPr>
          <a:xfrm>
            <a:off x="0" y="6481659"/>
            <a:ext cx="12337181" cy="223941"/>
          </a:xfrm>
        </p:spPr>
        <p:txBody>
          <a:bodyPr/>
          <a:lstStyle/>
          <a:p>
            <a:pPr marL="0" indent="0">
              <a:buNone/>
            </a:pPr>
            <a:r>
              <a:rPr lang="en-GB" sz="2000" dirty="0">
                <a:hlinkClick r:id="rId2"/>
              </a:rPr>
              <a:t>https://www.fiercepharma.com/sponsored/pharma-doesnt-have-ai-problem-it-has-information-problem</a:t>
            </a:r>
            <a:r>
              <a:rPr lang="en-GB" sz="2000" dirty="0"/>
              <a:t> </a:t>
            </a:r>
          </a:p>
        </p:txBody>
      </p:sp>
      <p:pic>
        <p:nvPicPr>
          <p:cNvPr id="5" name="Picture 4">
            <a:extLst>
              <a:ext uri="{FF2B5EF4-FFF2-40B4-BE49-F238E27FC236}">
                <a16:creationId xmlns:a16="http://schemas.microsoft.com/office/drawing/2014/main" id="{91FD56B0-941E-1A8B-204B-4281054B8498}"/>
              </a:ext>
            </a:extLst>
          </p:cNvPr>
          <p:cNvPicPr>
            <a:picLocks noChangeAspect="1"/>
          </p:cNvPicPr>
          <p:nvPr/>
        </p:nvPicPr>
        <p:blipFill>
          <a:blip r:embed="rId3"/>
          <a:stretch>
            <a:fillRect/>
          </a:stretch>
        </p:blipFill>
        <p:spPr>
          <a:xfrm>
            <a:off x="0" y="76199"/>
            <a:ext cx="4073443" cy="1398925"/>
          </a:xfrm>
          <a:prstGeom prst="rect">
            <a:avLst/>
          </a:prstGeom>
        </p:spPr>
      </p:pic>
      <p:pic>
        <p:nvPicPr>
          <p:cNvPr id="7" name="Picture 6">
            <a:extLst>
              <a:ext uri="{FF2B5EF4-FFF2-40B4-BE49-F238E27FC236}">
                <a16:creationId xmlns:a16="http://schemas.microsoft.com/office/drawing/2014/main" id="{8EC1DCBC-5127-22DA-758C-8B40A75FF69D}"/>
              </a:ext>
            </a:extLst>
          </p:cNvPr>
          <p:cNvPicPr>
            <a:picLocks noChangeAspect="1"/>
          </p:cNvPicPr>
          <p:nvPr/>
        </p:nvPicPr>
        <p:blipFill>
          <a:blip r:embed="rId4"/>
          <a:stretch>
            <a:fillRect/>
          </a:stretch>
        </p:blipFill>
        <p:spPr>
          <a:xfrm>
            <a:off x="2743200" y="1469663"/>
            <a:ext cx="9382005" cy="5007337"/>
          </a:xfrm>
          <a:prstGeom prst="rect">
            <a:avLst/>
          </a:prstGeom>
        </p:spPr>
      </p:pic>
      <p:sp>
        <p:nvSpPr>
          <p:cNvPr id="8" name="TextBox 7">
            <a:extLst>
              <a:ext uri="{FF2B5EF4-FFF2-40B4-BE49-F238E27FC236}">
                <a16:creationId xmlns:a16="http://schemas.microsoft.com/office/drawing/2014/main" id="{C64B15B8-2A69-6D88-5765-B5E599D9065C}"/>
              </a:ext>
            </a:extLst>
          </p:cNvPr>
          <p:cNvSpPr txBox="1"/>
          <p:nvPr/>
        </p:nvSpPr>
        <p:spPr>
          <a:xfrm>
            <a:off x="114300" y="1955417"/>
            <a:ext cx="2514600" cy="4154984"/>
          </a:xfrm>
          <a:prstGeom prst="rect">
            <a:avLst/>
          </a:prstGeom>
          <a:noFill/>
        </p:spPr>
        <p:txBody>
          <a:bodyPr wrap="square" rtlCol="0">
            <a:spAutoFit/>
          </a:bodyPr>
          <a:lstStyle/>
          <a:p>
            <a:r>
              <a:rPr lang="en-GB" sz="2400" dirty="0"/>
              <a:t>Counterexample: </a:t>
            </a:r>
          </a:p>
          <a:p>
            <a:endParaRPr lang="en-GB" sz="2400" dirty="0"/>
          </a:p>
          <a:p>
            <a:pPr marL="342900" indent="-342900">
              <a:buFontTx/>
              <a:buChar char="-"/>
            </a:pPr>
            <a:r>
              <a:rPr lang="en-GB" sz="2400" dirty="0"/>
              <a:t>Large hypothesis spaces</a:t>
            </a:r>
          </a:p>
          <a:p>
            <a:pPr marL="342900" indent="-342900">
              <a:buFontTx/>
              <a:buChar char="-"/>
            </a:pPr>
            <a:r>
              <a:rPr lang="en-GB" sz="2400" dirty="0"/>
              <a:t>Not constrained locally</a:t>
            </a:r>
          </a:p>
          <a:p>
            <a:pPr marL="342900" indent="-342900">
              <a:buFontTx/>
              <a:buChar char="-"/>
            </a:pPr>
            <a:r>
              <a:rPr lang="en-GB" sz="2400" dirty="0"/>
              <a:t>Not constrained globally</a:t>
            </a:r>
          </a:p>
        </p:txBody>
      </p:sp>
    </p:spTree>
    <p:extLst>
      <p:ext uri="{BB962C8B-B14F-4D97-AF65-F5344CB8AC3E}">
        <p14:creationId xmlns:p14="http://schemas.microsoft.com/office/powerpoint/2010/main" val="34986438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48D2F-01F3-A725-2B15-B0C1F43C8A2B}"/>
              </a:ext>
            </a:extLst>
          </p:cNvPr>
          <p:cNvSpPr>
            <a:spLocks noGrp="1"/>
          </p:cNvSpPr>
          <p:nvPr>
            <p:ph type="title"/>
          </p:nvPr>
        </p:nvSpPr>
        <p:spPr>
          <a:xfrm>
            <a:off x="0" y="129640"/>
            <a:ext cx="12405782" cy="633413"/>
          </a:xfrm>
        </p:spPr>
        <p:txBody>
          <a:bodyPr/>
          <a:lstStyle/>
          <a:p>
            <a:r>
              <a:rPr lang="en-GB" dirty="0"/>
              <a:t>Benchmarks, but…</a:t>
            </a:r>
          </a:p>
        </p:txBody>
      </p:sp>
      <p:sp>
        <p:nvSpPr>
          <p:cNvPr id="3" name="Content Placeholder 2">
            <a:extLst>
              <a:ext uri="{FF2B5EF4-FFF2-40B4-BE49-F238E27FC236}">
                <a16:creationId xmlns:a16="http://schemas.microsoft.com/office/drawing/2014/main" id="{4CE963B0-A6CF-F557-2C9B-AD8C4FC5F7C7}"/>
              </a:ext>
            </a:extLst>
          </p:cNvPr>
          <p:cNvSpPr>
            <a:spLocks noGrp="1"/>
          </p:cNvSpPr>
          <p:nvPr>
            <p:ph idx="1"/>
          </p:nvPr>
        </p:nvSpPr>
        <p:spPr>
          <a:xfrm>
            <a:off x="76200" y="845021"/>
            <a:ext cx="10847916" cy="633413"/>
          </a:xfrm>
        </p:spPr>
        <p:txBody>
          <a:bodyPr/>
          <a:lstStyle/>
          <a:p>
            <a:pPr marL="0" indent="0">
              <a:buNone/>
            </a:pPr>
            <a:r>
              <a:rPr lang="en-GB" b="1" dirty="0"/>
              <a:t>The Illusion of progress</a:t>
            </a:r>
            <a:r>
              <a:rPr lang="en-GB" dirty="0"/>
              <a:t>..</a:t>
            </a:r>
          </a:p>
          <a:p>
            <a:pPr marL="0" indent="0">
              <a:buNone/>
            </a:pPr>
            <a:r>
              <a:rPr lang="en-GB" dirty="0"/>
              <a:t>		Another benchmark saturated</a:t>
            </a:r>
          </a:p>
        </p:txBody>
      </p:sp>
      <p:pic>
        <p:nvPicPr>
          <p:cNvPr id="5" name="Picture 4">
            <a:extLst>
              <a:ext uri="{FF2B5EF4-FFF2-40B4-BE49-F238E27FC236}">
                <a16:creationId xmlns:a16="http://schemas.microsoft.com/office/drawing/2014/main" id="{10F7500E-0960-519F-5985-A58769EB24D8}"/>
              </a:ext>
            </a:extLst>
          </p:cNvPr>
          <p:cNvPicPr>
            <a:picLocks noChangeAspect="1"/>
          </p:cNvPicPr>
          <p:nvPr/>
        </p:nvPicPr>
        <p:blipFill>
          <a:blip r:embed="rId2"/>
          <a:stretch>
            <a:fillRect/>
          </a:stretch>
        </p:blipFill>
        <p:spPr>
          <a:xfrm>
            <a:off x="33867" y="1952625"/>
            <a:ext cx="5943600" cy="2695575"/>
          </a:xfrm>
          <a:prstGeom prst="rect">
            <a:avLst/>
          </a:prstGeom>
        </p:spPr>
      </p:pic>
      <p:sp>
        <p:nvSpPr>
          <p:cNvPr id="9" name="TextBox 8">
            <a:extLst>
              <a:ext uri="{FF2B5EF4-FFF2-40B4-BE49-F238E27FC236}">
                <a16:creationId xmlns:a16="http://schemas.microsoft.com/office/drawing/2014/main" id="{88D24158-FF7C-E234-49E7-C77A726C3199}"/>
              </a:ext>
            </a:extLst>
          </p:cNvPr>
          <p:cNvSpPr txBox="1"/>
          <p:nvPr/>
        </p:nvSpPr>
        <p:spPr>
          <a:xfrm>
            <a:off x="190500" y="4621768"/>
            <a:ext cx="11811000" cy="2185214"/>
          </a:xfrm>
          <a:prstGeom prst="rect">
            <a:avLst/>
          </a:prstGeom>
          <a:noFill/>
        </p:spPr>
        <p:txBody>
          <a:bodyPr wrap="square">
            <a:spAutoFit/>
          </a:bodyPr>
          <a:lstStyle/>
          <a:p>
            <a:r>
              <a:rPr lang="en-US" sz="3200" dirty="0"/>
              <a:t>‘</a:t>
            </a:r>
            <a:r>
              <a:rPr lang="en-GB" sz="3200" dirty="0"/>
              <a:t>Drug repurposing for acute myeloid leukaemia’</a:t>
            </a:r>
          </a:p>
          <a:p>
            <a:pPr lvl="1"/>
            <a:r>
              <a:rPr lang="en-GB" sz="2600" dirty="0" err="1"/>
              <a:t>Biminetinib</a:t>
            </a:r>
            <a:r>
              <a:rPr lang="en-GB" sz="2600" dirty="0"/>
              <a:t> found to have 7nM IC50 in AML cell lines</a:t>
            </a:r>
          </a:p>
          <a:p>
            <a:pPr lvl="1"/>
            <a:r>
              <a:rPr lang="en-GB" sz="2600" dirty="0"/>
              <a:t>… but putting a </a:t>
            </a:r>
            <a:r>
              <a:rPr lang="en-GB" sz="2600" i="1" dirty="0"/>
              <a:t>known</a:t>
            </a:r>
            <a:r>
              <a:rPr lang="en-GB" sz="2600" dirty="0"/>
              <a:t> kinase inhibitor with hundreds of data points against kinases </a:t>
            </a:r>
            <a:r>
              <a:rPr lang="en-GB" sz="2600" i="1" dirty="0"/>
              <a:t>into a cell line </a:t>
            </a:r>
            <a:r>
              <a:rPr lang="en-GB" sz="2600" dirty="0"/>
              <a:t>and finding it to </a:t>
            </a:r>
            <a:r>
              <a:rPr lang="en-GB" sz="2600" i="1" dirty="0"/>
              <a:t>be cytotoxic </a:t>
            </a:r>
            <a:r>
              <a:rPr lang="en-GB" sz="2600" dirty="0"/>
              <a:t>is no ‘repurposing’</a:t>
            </a:r>
          </a:p>
          <a:p>
            <a:pPr lvl="1"/>
            <a:r>
              <a:rPr lang="en-GB" sz="2600" dirty="0"/>
              <a:t>Current validations and use cases involving </a:t>
            </a:r>
            <a:r>
              <a:rPr lang="en-GB" sz="2600" i="1" dirty="0"/>
              <a:t>decision making</a:t>
            </a:r>
            <a:r>
              <a:rPr lang="en-GB" sz="2600" dirty="0"/>
              <a:t> are very poor</a:t>
            </a:r>
            <a:endParaRPr lang="en-US" sz="3200" dirty="0"/>
          </a:p>
        </p:txBody>
      </p:sp>
      <p:pic>
        <p:nvPicPr>
          <p:cNvPr id="12" name="Picture 11" descr="The Illusion of Progress - Wikipedia">
            <a:extLst>
              <a:ext uri="{FF2B5EF4-FFF2-40B4-BE49-F238E27FC236}">
                <a16:creationId xmlns:a16="http://schemas.microsoft.com/office/drawing/2014/main" id="{D5119972-BADA-F4B0-1D92-1E0DAEE7DD70}"/>
              </a:ext>
            </a:extLst>
          </p:cNvPr>
          <p:cNvPicPr>
            <a:picLocks noChangeAspect="1"/>
          </p:cNvPicPr>
          <p:nvPr/>
        </p:nvPicPr>
        <p:blipFill>
          <a:blip r:embed="rId3"/>
          <a:stretch>
            <a:fillRect/>
          </a:stretch>
        </p:blipFill>
        <p:spPr>
          <a:xfrm>
            <a:off x="9477693" y="109152"/>
            <a:ext cx="2523807" cy="2523807"/>
          </a:xfrm>
          <a:prstGeom prst="rect">
            <a:avLst/>
          </a:prstGeom>
        </p:spPr>
      </p:pic>
      <p:pic>
        <p:nvPicPr>
          <p:cNvPr id="7" name="Picture 6">
            <a:extLst>
              <a:ext uri="{FF2B5EF4-FFF2-40B4-BE49-F238E27FC236}">
                <a16:creationId xmlns:a16="http://schemas.microsoft.com/office/drawing/2014/main" id="{6C93D548-3B8A-1779-8507-E2B7112F38DD}"/>
              </a:ext>
            </a:extLst>
          </p:cNvPr>
          <p:cNvPicPr>
            <a:picLocks noChangeAspect="1"/>
          </p:cNvPicPr>
          <p:nvPr/>
        </p:nvPicPr>
        <p:blipFill>
          <a:blip r:embed="rId4"/>
          <a:stretch>
            <a:fillRect/>
          </a:stretch>
        </p:blipFill>
        <p:spPr>
          <a:xfrm>
            <a:off x="6400800" y="3300413"/>
            <a:ext cx="4941886" cy="1347787"/>
          </a:xfrm>
          <a:prstGeom prst="rect">
            <a:avLst/>
          </a:prstGeom>
        </p:spPr>
      </p:pic>
      <p:sp>
        <p:nvSpPr>
          <p:cNvPr id="4" name="TextBox 3">
            <a:extLst>
              <a:ext uri="{FF2B5EF4-FFF2-40B4-BE49-F238E27FC236}">
                <a16:creationId xmlns:a16="http://schemas.microsoft.com/office/drawing/2014/main" id="{A0C4FB3A-DAE3-49D7-3F82-0B0D21EF487B}"/>
              </a:ext>
            </a:extLst>
          </p:cNvPr>
          <p:cNvSpPr txBox="1"/>
          <p:nvPr/>
        </p:nvSpPr>
        <p:spPr>
          <a:xfrm>
            <a:off x="6400800" y="2887087"/>
            <a:ext cx="5943600" cy="400110"/>
          </a:xfrm>
          <a:prstGeom prst="rect">
            <a:avLst/>
          </a:prstGeom>
          <a:noFill/>
        </p:spPr>
        <p:txBody>
          <a:bodyPr wrap="square" rtlCol="0">
            <a:spAutoFit/>
          </a:bodyPr>
          <a:lstStyle/>
          <a:p>
            <a:r>
              <a:rPr lang="en-GB" dirty="0"/>
              <a:t>But when translating to ‘the real world’….</a:t>
            </a:r>
          </a:p>
        </p:txBody>
      </p:sp>
    </p:spTree>
    <p:extLst>
      <p:ext uri="{BB962C8B-B14F-4D97-AF65-F5344CB8AC3E}">
        <p14:creationId xmlns:p14="http://schemas.microsoft.com/office/powerpoint/2010/main" val="2173138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B8B35-1082-DD0E-3548-BC3AD71A6AB2}"/>
              </a:ext>
            </a:extLst>
          </p:cNvPr>
          <p:cNvSpPr>
            <a:spLocks noGrp="1"/>
          </p:cNvSpPr>
          <p:nvPr>
            <p:ph type="title"/>
          </p:nvPr>
        </p:nvSpPr>
        <p:spPr>
          <a:xfrm>
            <a:off x="359343" y="147611"/>
            <a:ext cx="4709582" cy="514351"/>
          </a:xfrm>
        </p:spPr>
        <p:txBody>
          <a:bodyPr/>
          <a:lstStyle/>
          <a:p>
            <a:r>
              <a:rPr lang="en-GB" dirty="0"/>
              <a:t>1. Setting the scene</a:t>
            </a:r>
          </a:p>
        </p:txBody>
      </p:sp>
      <p:sp>
        <p:nvSpPr>
          <p:cNvPr id="3" name="Content Placeholder 2">
            <a:extLst>
              <a:ext uri="{FF2B5EF4-FFF2-40B4-BE49-F238E27FC236}">
                <a16:creationId xmlns:a16="http://schemas.microsoft.com/office/drawing/2014/main" id="{68781F98-54C7-A6A8-CE73-4CC48B2EC65A}"/>
              </a:ext>
            </a:extLst>
          </p:cNvPr>
          <p:cNvSpPr>
            <a:spLocks noGrp="1"/>
          </p:cNvSpPr>
          <p:nvPr>
            <p:ph idx="1"/>
          </p:nvPr>
        </p:nvSpPr>
        <p:spPr>
          <a:xfrm>
            <a:off x="-289982" y="3280812"/>
            <a:ext cx="6881282" cy="3142380"/>
          </a:xfrm>
        </p:spPr>
        <p:txBody>
          <a:bodyPr/>
          <a:lstStyle/>
          <a:p>
            <a:pPr lvl="1"/>
            <a:r>
              <a:rPr lang="en-GB" sz="2400" dirty="0"/>
              <a:t>Perceived/claimed and actual authority on topics are often not identical</a:t>
            </a:r>
          </a:p>
          <a:p>
            <a:pPr lvl="1"/>
            <a:r>
              <a:rPr lang="en-GB" sz="2400" dirty="0"/>
              <a:t>Little ‘facts-based’ decision making and awareness about limitations (both of models and people)</a:t>
            </a:r>
          </a:p>
          <a:p>
            <a:pPr lvl="1"/>
            <a:r>
              <a:rPr lang="en-GB" sz="2400" dirty="0"/>
              <a:t>Distorts public as well as organization-internal perceptions and priorities (away from ‘fundamentals’)</a:t>
            </a:r>
          </a:p>
          <a:p>
            <a:pPr lvl="1"/>
            <a:r>
              <a:rPr lang="en-GB" sz="2400" dirty="0"/>
              <a:t>Clear (also negative) impact on education</a:t>
            </a:r>
          </a:p>
        </p:txBody>
      </p:sp>
      <p:pic>
        <p:nvPicPr>
          <p:cNvPr id="6" name="Picture 5">
            <a:extLst>
              <a:ext uri="{FF2B5EF4-FFF2-40B4-BE49-F238E27FC236}">
                <a16:creationId xmlns:a16="http://schemas.microsoft.com/office/drawing/2014/main" id="{8C0FE52D-FFFE-EC75-6747-6A15524AA84E}"/>
              </a:ext>
            </a:extLst>
          </p:cNvPr>
          <p:cNvPicPr>
            <a:picLocks noChangeAspect="1"/>
          </p:cNvPicPr>
          <p:nvPr/>
        </p:nvPicPr>
        <p:blipFill>
          <a:blip r:embed="rId2"/>
          <a:stretch>
            <a:fillRect/>
          </a:stretch>
        </p:blipFill>
        <p:spPr>
          <a:xfrm>
            <a:off x="601157" y="822537"/>
            <a:ext cx="2745912" cy="1053914"/>
          </a:xfrm>
          <a:prstGeom prst="rect">
            <a:avLst/>
          </a:prstGeom>
        </p:spPr>
      </p:pic>
      <p:grpSp>
        <p:nvGrpSpPr>
          <p:cNvPr id="13" name="Group 12">
            <a:extLst>
              <a:ext uri="{FF2B5EF4-FFF2-40B4-BE49-F238E27FC236}">
                <a16:creationId xmlns:a16="http://schemas.microsoft.com/office/drawing/2014/main" id="{BCA91D53-A908-AA42-8AF6-15AA4464659D}"/>
              </a:ext>
            </a:extLst>
          </p:cNvPr>
          <p:cNvGrpSpPr/>
          <p:nvPr/>
        </p:nvGrpSpPr>
        <p:grpSpPr>
          <a:xfrm>
            <a:off x="3048000" y="1848479"/>
            <a:ext cx="3276599" cy="1226629"/>
            <a:chOff x="344460" y="2022548"/>
            <a:chExt cx="4102238" cy="1707016"/>
          </a:xfrm>
        </p:grpSpPr>
        <p:pic>
          <p:nvPicPr>
            <p:cNvPr id="8" name="Picture 7">
              <a:extLst>
                <a:ext uri="{FF2B5EF4-FFF2-40B4-BE49-F238E27FC236}">
                  <a16:creationId xmlns:a16="http://schemas.microsoft.com/office/drawing/2014/main" id="{27DECC06-5736-02F7-D0E3-AB22DA582561}"/>
                </a:ext>
              </a:extLst>
            </p:cNvPr>
            <p:cNvPicPr>
              <a:picLocks noChangeAspect="1"/>
            </p:cNvPicPr>
            <p:nvPr/>
          </p:nvPicPr>
          <p:blipFill>
            <a:blip r:embed="rId3"/>
            <a:stretch>
              <a:fillRect/>
            </a:stretch>
          </p:blipFill>
          <p:spPr>
            <a:xfrm>
              <a:off x="344460" y="2022548"/>
              <a:ext cx="4102238" cy="1254052"/>
            </a:xfrm>
            <a:prstGeom prst="rect">
              <a:avLst/>
            </a:prstGeom>
          </p:spPr>
        </p:pic>
        <p:pic>
          <p:nvPicPr>
            <p:cNvPr id="10" name="Picture 9">
              <a:extLst>
                <a:ext uri="{FF2B5EF4-FFF2-40B4-BE49-F238E27FC236}">
                  <a16:creationId xmlns:a16="http://schemas.microsoft.com/office/drawing/2014/main" id="{0BE22084-5320-729B-EA78-B3C0DFDB5D61}"/>
                </a:ext>
              </a:extLst>
            </p:cNvPr>
            <p:cNvPicPr>
              <a:picLocks noChangeAspect="1"/>
            </p:cNvPicPr>
            <p:nvPr/>
          </p:nvPicPr>
          <p:blipFill>
            <a:blip r:embed="rId4"/>
            <a:stretch>
              <a:fillRect/>
            </a:stretch>
          </p:blipFill>
          <p:spPr>
            <a:xfrm>
              <a:off x="2598848" y="3215214"/>
              <a:ext cx="1847850" cy="514350"/>
            </a:xfrm>
            <a:prstGeom prst="rect">
              <a:avLst/>
            </a:prstGeom>
          </p:spPr>
        </p:pic>
      </p:grpSp>
      <p:pic>
        <p:nvPicPr>
          <p:cNvPr id="12" name="Picture 11">
            <a:extLst>
              <a:ext uri="{FF2B5EF4-FFF2-40B4-BE49-F238E27FC236}">
                <a16:creationId xmlns:a16="http://schemas.microsoft.com/office/drawing/2014/main" id="{58BA2302-3981-F285-DB14-903FBE3AA162}"/>
              </a:ext>
            </a:extLst>
          </p:cNvPr>
          <p:cNvPicPr>
            <a:picLocks noChangeAspect="1"/>
          </p:cNvPicPr>
          <p:nvPr/>
        </p:nvPicPr>
        <p:blipFill>
          <a:blip r:embed="rId5"/>
          <a:stretch>
            <a:fillRect/>
          </a:stretch>
        </p:blipFill>
        <p:spPr>
          <a:xfrm>
            <a:off x="6858000" y="0"/>
            <a:ext cx="4953000" cy="6707706"/>
          </a:xfrm>
          <a:prstGeom prst="rect">
            <a:avLst/>
          </a:prstGeom>
        </p:spPr>
      </p:pic>
    </p:spTree>
    <p:extLst>
      <p:ext uri="{BB962C8B-B14F-4D97-AF65-F5344CB8AC3E}">
        <p14:creationId xmlns:p14="http://schemas.microsoft.com/office/powerpoint/2010/main" val="2744081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DE73E-EB53-5D63-9654-D1FEFD30740F}"/>
              </a:ext>
            </a:extLst>
          </p:cNvPr>
          <p:cNvSpPr>
            <a:spLocks noGrp="1"/>
          </p:cNvSpPr>
          <p:nvPr>
            <p:ph type="title"/>
          </p:nvPr>
        </p:nvSpPr>
        <p:spPr>
          <a:xfrm>
            <a:off x="1752600" y="27272"/>
            <a:ext cx="8229600" cy="633413"/>
          </a:xfrm>
        </p:spPr>
        <p:txBody>
          <a:bodyPr/>
          <a:lstStyle/>
          <a:p>
            <a:r>
              <a:rPr lang="en-GB" dirty="0"/>
              <a:t>So all doom and gloom? Our choice!</a:t>
            </a:r>
          </a:p>
        </p:txBody>
      </p:sp>
      <p:graphicFrame>
        <p:nvGraphicFramePr>
          <p:cNvPr id="5" name="Table 4">
            <a:extLst>
              <a:ext uri="{FF2B5EF4-FFF2-40B4-BE49-F238E27FC236}">
                <a16:creationId xmlns:a16="http://schemas.microsoft.com/office/drawing/2014/main" id="{E1E52A5E-1603-8229-B0A3-487B9D877DEF}"/>
              </a:ext>
            </a:extLst>
          </p:cNvPr>
          <p:cNvGraphicFramePr>
            <a:graphicFrameLocks noGrp="1"/>
          </p:cNvGraphicFramePr>
          <p:nvPr>
            <p:extLst>
              <p:ext uri="{D42A27DB-BD31-4B8C-83A1-F6EECF244321}">
                <p14:modId xmlns:p14="http://schemas.microsoft.com/office/powerpoint/2010/main" val="3161347646"/>
              </p:ext>
            </p:extLst>
          </p:nvPr>
        </p:nvGraphicFramePr>
        <p:xfrm>
          <a:off x="1066800" y="1663514"/>
          <a:ext cx="10134600" cy="4856480"/>
        </p:xfrm>
        <a:graphic>
          <a:graphicData uri="http://schemas.openxmlformats.org/drawingml/2006/table">
            <a:tbl>
              <a:tblPr firstRow="1" bandRow="1">
                <a:tableStyleId>{2D5ABB26-0587-4C30-8999-92F81FD0307C}</a:tableStyleId>
              </a:tblPr>
              <a:tblGrid>
                <a:gridCol w="3378200">
                  <a:extLst>
                    <a:ext uri="{9D8B030D-6E8A-4147-A177-3AD203B41FA5}">
                      <a16:colId xmlns:a16="http://schemas.microsoft.com/office/drawing/2014/main" val="3451718609"/>
                    </a:ext>
                  </a:extLst>
                </a:gridCol>
                <a:gridCol w="3378200">
                  <a:extLst>
                    <a:ext uri="{9D8B030D-6E8A-4147-A177-3AD203B41FA5}">
                      <a16:colId xmlns:a16="http://schemas.microsoft.com/office/drawing/2014/main" val="2399143085"/>
                    </a:ext>
                  </a:extLst>
                </a:gridCol>
                <a:gridCol w="3378200">
                  <a:extLst>
                    <a:ext uri="{9D8B030D-6E8A-4147-A177-3AD203B41FA5}">
                      <a16:colId xmlns:a16="http://schemas.microsoft.com/office/drawing/2014/main" val="1749461888"/>
                    </a:ext>
                  </a:extLst>
                </a:gridCol>
              </a:tblGrid>
              <a:tr h="370840">
                <a:tc>
                  <a:txBody>
                    <a:bodyPr/>
                    <a:lstStyle/>
                    <a:p>
                      <a:r>
                        <a:rPr lang="en-GB" b="1" dirty="0">
                          <a:solidFill>
                            <a:schemeClr val="bg1"/>
                          </a:solidFill>
                        </a:rPr>
                        <a:t>Good</a:t>
                      </a:r>
                    </a:p>
                  </a:txBody>
                  <a:tcPr/>
                </a:tc>
                <a:tc>
                  <a:txBody>
                    <a:bodyPr/>
                    <a:lstStyle/>
                    <a:p>
                      <a:r>
                        <a:rPr lang="en-GB" b="1" dirty="0">
                          <a:solidFill>
                            <a:schemeClr val="bg1"/>
                          </a:solidFill>
                        </a:rPr>
                        <a:t>7 choices to solve a problem</a:t>
                      </a:r>
                    </a:p>
                  </a:txBody>
                  <a:tcPr/>
                </a:tc>
                <a:tc>
                  <a:txBody>
                    <a:bodyPr/>
                    <a:lstStyle/>
                    <a:p>
                      <a:r>
                        <a:rPr lang="en-GB" b="1" dirty="0">
                          <a:solidFill>
                            <a:schemeClr val="bg1"/>
                          </a:solidFill>
                        </a:rPr>
                        <a:t>Not so good</a:t>
                      </a:r>
                    </a:p>
                  </a:txBody>
                  <a:tcPr/>
                </a:tc>
                <a:extLst>
                  <a:ext uri="{0D108BD9-81ED-4DB2-BD59-A6C34878D82A}">
                    <a16:rowId xmlns:a16="http://schemas.microsoft.com/office/drawing/2014/main" val="2590272347"/>
                  </a:ext>
                </a:extLst>
              </a:tr>
              <a:tr h="370840">
                <a:tc>
                  <a:txBody>
                    <a:bodyPr/>
                    <a:lstStyle/>
                    <a:p>
                      <a:r>
                        <a:rPr lang="en-GB" dirty="0">
                          <a:solidFill>
                            <a:schemeClr val="bg1"/>
                          </a:solidFill>
                        </a:rPr>
                        <a:t>Sir James Black wants to find antihistamines</a:t>
                      </a:r>
                    </a:p>
                  </a:txBody>
                  <a:tcPr/>
                </a:tc>
                <a:tc>
                  <a:txBody>
                    <a:bodyPr/>
                    <a:lstStyle/>
                    <a:p>
                      <a:r>
                        <a:rPr lang="en-GB" b="1" dirty="0">
                          <a:solidFill>
                            <a:schemeClr val="bg1"/>
                          </a:solidFill>
                        </a:rPr>
                        <a:t>Define problem in search and endpoint space</a:t>
                      </a:r>
                    </a:p>
                  </a:txBody>
                  <a:tcPr/>
                </a:tc>
                <a:tc>
                  <a:txBody>
                    <a:bodyPr/>
                    <a:lstStyle/>
                    <a:p>
                      <a:r>
                        <a:rPr lang="en-GB" dirty="0">
                          <a:solidFill>
                            <a:schemeClr val="bg1"/>
                          </a:solidFill>
                        </a:rPr>
                        <a:t>‘We just generate data’, ‘we have a new tool’ etc</a:t>
                      </a:r>
                    </a:p>
                  </a:txBody>
                  <a:tcPr/>
                </a:tc>
                <a:extLst>
                  <a:ext uri="{0D108BD9-81ED-4DB2-BD59-A6C34878D82A}">
                    <a16:rowId xmlns:a16="http://schemas.microsoft.com/office/drawing/2014/main" val="3040379432"/>
                  </a:ext>
                </a:extLst>
              </a:tr>
              <a:tr h="370840">
                <a:tc>
                  <a:txBody>
                    <a:bodyPr/>
                    <a:lstStyle/>
                    <a:p>
                      <a:r>
                        <a:rPr lang="en-GB" dirty="0">
                          <a:solidFill>
                            <a:schemeClr val="bg1"/>
                          </a:solidFill>
                        </a:rPr>
                        <a:t>Sir James black starts with histamine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chemeClr val="bg1"/>
                          </a:solidFill>
                        </a:rPr>
                        <a:t>Heuristics to make hypothesis space smaller</a:t>
                      </a:r>
                    </a:p>
                    <a:p>
                      <a:endParaRPr lang="en-GB" b="1" dirty="0">
                        <a:solidFill>
                          <a:schemeClr val="bg1"/>
                        </a:solidFill>
                      </a:endParaRPr>
                    </a:p>
                  </a:txBody>
                  <a:tcPr/>
                </a:tc>
                <a:tc>
                  <a:txBody>
                    <a:bodyPr/>
                    <a:lstStyle/>
                    <a:p>
                      <a:r>
                        <a:rPr lang="en-GB" dirty="0">
                          <a:solidFill>
                            <a:schemeClr val="bg1"/>
                          </a:solidFill>
                        </a:rPr>
                        <a:t>Brute-force, high-throughput</a:t>
                      </a:r>
                    </a:p>
                  </a:txBody>
                  <a:tcPr/>
                </a:tc>
                <a:extLst>
                  <a:ext uri="{0D108BD9-81ED-4DB2-BD59-A6C34878D82A}">
                    <a16:rowId xmlns:a16="http://schemas.microsoft.com/office/drawing/2014/main" val="3479701423"/>
                  </a:ext>
                </a:extLst>
              </a:tr>
              <a:tr h="370840">
                <a:tc>
                  <a:txBody>
                    <a:bodyPr/>
                    <a:lstStyle/>
                    <a:p>
                      <a:r>
                        <a:rPr lang="en-GB" dirty="0">
                          <a:solidFill>
                            <a:schemeClr val="bg1"/>
                          </a:solidFill>
                        </a:rPr>
                        <a:t>Picks right assays (in vivo, predictive validity)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chemeClr val="bg1"/>
                          </a:solidFill>
                        </a:rPr>
                        <a:t>Experimental setup with predictive signal</a:t>
                      </a:r>
                    </a:p>
                  </a:txBody>
                  <a:tcPr/>
                </a:tc>
                <a:tc>
                  <a:txBody>
                    <a:bodyPr/>
                    <a:lstStyle/>
                    <a:p>
                      <a:r>
                        <a:rPr lang="en-GB" dirty="0">
                          <a:solidFill>
                            <a:schemeClr val="bg1"/>
                          </a:solidFill>
                        </a:rPr>
                        <a:t>‘Cheap and fast’</a:t>
                      </a:r>
                    </a:p>
                  </a:txBody>
                  <a:tcPr/>
                </a:tc>
                <a:extLst>
                  <a:ext uri="{0D108BD9-81ED-4DB2-BD59-A6C34878D82A}">
                    <a16:rowId xmlns:a16="http://schemas.microsoft.com/office/drawing/2014/main" val="2087039832"/>
                  </a:ext>
                </a:extLst>
              </a:tr>
              <a:tr h="370840">
                <a:tc>
                  <a:txBody>
                    <a:bodyPr/>
                    <a:lstStyle/>
                    <a:p>
                      <a:r>
                        <a:rPr lang="en-GB" dirty="0">
                          <a:solidFill>
                            <a:schemeClr val="bg1"/>
                          </a:solidFill>
                        </a:rPr>
                        <a:t>Makes analogues based on understanding </a:t>
                      </a:r>
                      <a:r>
                        <a:rPr lang="en-GB" i="1" dirty="0">
                          <a:solidFill>
                            <a:schemeClr val="bg1"/>
                          </a:solidFill>
                        </a:rPr>
                        <a:t>and</a:t>
                      </a:r>
                      <a:r>
                        <a:rPr lang="en-GB" i="0" dirty="0">
                          <a:solidFill>
                            <a:schemeClr val="bg1"/>
                          </a:solidFill>
                        </a:rPr>
                        <a:t> data</a:t>
                      </a:r>
                      <a:endParaRPr lang="en-GB" dirty="0">
                        <a:solidFill>
                          <a:schemeClr val="bg1"/>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chemeClr val="bg1"/>
                          </a:solidFill>
                        </a:rPr>
                        <a:t>Technically appropriate enumeration of search space</a:t>
                      </a:r>
                    </a:p>
                  </a:txBody>
                  <a:tcPr/>
                </a:tc>
                <a:tc>
                  <a:txBody>
                    <a:bodyPr/>
                    <a:lstStyle/>
                    <a:p>
                      <a:r>
                        <a:rPr lang="en-GB" dirty="0">
                          <a:solidFill>
                            <a:schemeClr val="bg1"/>
                          </a:solidFill>
                        </a:rPr>
                        <a:t>Brute-force won’t win against numbers</a:t>
                      </a:r>
                    </a:p>
                  </a:txBody>
                  <a:tcPr/>
                </a:tc>
                <a:extLst>
                  <a:ext uri="{0D108BD9-81ED-4DB2-BD59-A6C34878D82A}">
                    <a16:rowId xmlns:a16="http://schemas.microsoft.com/office/drawing/2014/main" val="272718131"/>
                  </a:ext>
                </a:extLst>
              </a:tr>
              <a:tr h="370840">
                <a:tc>
                  <a:txBody>
                    <a:bodyPr/>
                    <a:lstStyle/>
                    <a:p>
                      <a:r>
                        <a:rPr lang="en-GB" dirty="0">
                          <a:solidFill>
                            <a:schemeClr val="bg1"/>
                          </a:solidFill>
                        </a:rPr>
                        <a:t>(After trial and error) detects positive examples, w/ control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chemeClr val="bg1"/>
                          </a:solidFill>
                        </a:rPr>
                        <a:t>Ability to detect positive signal</a:t>
                      </a:r>
                    </a:p>
                  </a:txBody>
                  <a:tcPr/>
                </a:tc>
                <a:tc>
                  <a:txBody>
                    <a:bodyPr/>
                    <a:lstStyle/>
                    <a:p>
                      <a:r>
                        <a:rPr lang="en-GB" dirty="0">
                          <a:solidFill>
                            <a:schemeClr val="bg1"/>
                          </a:solidFill>
                        </a:rPr>
                        <a:t>Cheap doesn’t translate</a:t>
                      </a:r>
                    </a:p>
                  </a:txBody>
                  <a:tcPr/>
                </a:tc>
                <a:extLst>
                  <a:ext uri="{0D108BD9-81ED-4DB2-BD59-A6C34878D82A}">
                    <a16:rowId xmlns:a16="http://schemas.microsoft.com/office/drawing/2014/main" val="2511609991"/>
                  </a:ext>
                </a:extLst>
              </a:tr>
              <a:tr h="370840">
                <a:tc>
                  <a:txBody>
                    <a:bodyPr/>
                    <a:lstStyle/>
                    <a:p>
                      <a:r>
                        <a:rPr lang="en-GB" dirty="0">
                          <a:solidFill>
                            <a:schemeClr val="bg1"/>
                          </a:solidFill>
                        </a:rPr>
                        <a:t>(Assay is translational)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chemeClr val="bg1"/>
                          </a:solidFill>
                        </a:rPr>
                        <a:t>Validate translational proof point</a:t>
                      </a:r>
                    </a:p>
                  </a:txBody>
                  <a:tcPr/>
                </a:tc>
                <a:tc>
                  <a:txBody>
                    <a:bodyPr/>
                    <a:lstStyle/>
                    <a:p>
                      <a:r>
                        <a:rPr lang="en-GB" dirty="0">
                          <a:solidFill>
                            <a:schemeClr val="bg1"/>
                          </a:solidFill>
                        </a:rPr>
                        <a:t>Failure in the clinic</a:t>
                      </a:r>
                    </a:p>
                  </a:txBody>
                  <a:tcPr/>
                </a:tc>
                <a:extLst>
                  <a:ext uri="{0D108BD9-81ED-4DB2-BD59-A6C34878D82A}">
                    <a16:rowId xmlns:a16="http://schemas.microsoft.com/office/drawing/2014/main" val="4166167270"/>
                  </a:ext>
                </a:extLst>
              </a:tr>
              <a:tr h="370840">
                <a:tc>
                  <a:txBody>
                    <a:bodyPr/>
                    <a:lstStyle/>
                    <a:p>
                      <a:r>
                        <a:rPr lang="en-GB" dirty="0">
                          <a:solidFill>
                            <a:schemeClr val="bg1"/>
                          </a:solidFill>
                        </a:rPr>
                        <a:t>Scale-up etc</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chemeClr val="bg1"/>
                          </a:solidFill>
                        </a:rPr>
                        <a:t>Productionize</a:t>
                      </a:r>
                    </a:p>
                  </a:txBody>
                  <a:tcPr/>
                </a:tc>
                <a:tc>
                  <a:txBody>
                    <a:bodyPr/>
                    <a:lstStyle/>
                    <a:p>
                      <a:r>
                        <a:rPr lang="en-GB" dirty="0">
                          <a:solidFill>
                            <a:schemeClr val="bg1"/>
                          </a:solidFill>
                        </a:rPr>
                        <a:t>Project dead</a:t>
                      </a:r>
                    </a:p>
                  </a:txBody>
                  <a:tcPr/>
                </a:tc>
                <a:extLst>
                  <a:ext uri="{0D108BD9-81ED-4DB2-BD59-A6C34878D82A}">
                    <a16:rowId xmlns:a16="http://schemas.microsoft.com/office/drawing/2014/main" val="4023064660"/>
                  </a:ext>
                </a:extLst>
              </a:tr>
            </a:tbl>
          </a:graphicData>
        </a:graphic>
      </p:graphicFrame>
      <p:grpSp>
        <p:nvGrpSpPr>
          <p:cNvPr id="4" name="Group 3">
            <a:extLst>
              <a:ext uri="{FF2B5EF4-FFF2-40B4-BE49-F238E27FC236}">
                <a16:creationId xmlns:a16="http://schemas.microsoft.com/office/drawing/2014/main" id="{5DBCCA10-AE1F-9E08-3BBD-D933869ABCBE}"/>
              </a:ext>
            </a:extLst>
          </p:cNvPr>
          <p:cNvGrpSpPr/>
          <p:nvPr/>
        </p:nvGrpSpPr>
        <p:grpSpPr>
          <a:xfrm>
            <a:off x="-330669" y="645446"/>
            <a:ext cx="6121869" cy="5874548"/>
            <a:chOff x="-330669" y="645446"/>
            <a:chExt cx="6121869" cy="5874548"/>
          </a:xfrm>
        </p:grpSpPr>
        <p:cxnSp>
          <p:nvCxnSpPr>
            <p:cNvPr id="7" name="Straight Arrow Connector 6">
              <a:extLst>
                <a:ext uri="{FF2B5EF4-FFF2-40B4-BE49-F238E27FC236}">
                  <a16:creationId xmlns:a16="http://schemas.microsoft.com/office/drawing/2014/main" id="{1A7A7354-72A3-7244-27BD-E6CF1A749772}"/>
                </a:ext>
              </a:extLst>
            </p:cNvPr>
            <p:cNvCxnSpPr>
              <a:cxnSpLocks/>
            </p:cNvCxnSpPr>
            <p:nvPr/>
          </p:nvCxnSpPr>
          <p:spPr bwMode="auto">
            <a:xfrm flipH="1">
              <a:off x="3200400" y="971979"/>
              <a:ext cx="2590800" cy="0"/>
            </a:xfrm>
            <a:prstGeom prst="straightConnector1">
              <a:avLst/>
            </a:prstGeom>
            <a:noFill/>
            <a:ln w="38100" cap="flat" cmpd="sng" algn="ctr">
              <a:solidFill>
                <a:srgbClr val="00B050"/>
              </a:solidFill>
              <a:prstDash val="solid"/>
              <a:round/>
              <a:headEnd type="none" w="med" len="med"/>
              <a:tailEnd type="triangle"/>
            </a:ln>
            <a:effectLst/>
          </p:spPr>
        </p:cxnSp>
        <p:sp>
          <p:nvSpPr>
            <p:cNvPr id="12" name="TextBox 11">
              <a:extLst>
                <a:ext uri="{FF2B5EF4-FFF2-40B4-BE49-F238E27FC236}">
                  <a16:creationId xmlns:a16="http://schemas.microsoft.com/office/drawing/2014/main" id="{49C758EE-26C1-719F-CD07-C2EC0D720045}"/>
                </a:ext>
              </a:extLst>
            </p:cNvPr>
            <p:cNvSpPr txBox="1"/>
            <p:nvPr/>
          </p:nvSpPr>
          <p:spPr>
            <a:xfrm>
              <a:off x="609600" y="645446"/>
              <a:ext cx="2590800" cy="1015663"/>
            </a:xfrm>
            <a:prstGeom prst="rect">
              <a:avLst/>
            </a:prstGeom>
            <a:noFill/>
          </p:spPr>
          <p:txBody>
            <a:bodyPr wrap="square" rtlCol="0">
              <a:spAutoFit/>
            </a:bodyPr>
            <a:lstStyle/>
            <a:p>
              <a:r>
                <a:rPr lang="en-GB" dirty="0"/>
                <a:t>Data and/or understanding can lead us here!</a:t>
              </a:r>
            </a:p>
          </p:txBody>
        </p:sp>
        <p:pic>
          <p:nvPicPr>
            <p:cNvPr id="3" name="Picture 2" descr="Thumbs up (#5) | Free SVG">
              <a:extLst>
                <a:ext uri="{FF2B5EF4-FFF2-40B4-BE49-F238E27FC236}">
                  <a16:creationId xmlns:a16="http://schemas.microsoft.com/office/drawing/2014/main" id="{918C2574-1879-E60C-2323-59DF5CC5DCBF}"/>
                </a:ext>
              </a:extLst>
            </p:cNvPr>
            <p:cNvPicPr>
              <a:picLocks noChangeAspect="1"/>
            </p:cNvPicPr>
            <p:nvPr/>
          </p:nvPicPr>
          <p:blipFill>
            <a:blip r:embed="rId3"/>
            <a:stretch>
              <a:fillRect/>
            </a:stretch>
          </p:blipFill>
          <p:spPr>
            <a:xfrm>
              <a:off x="-330669" y="4817725"/>
              <a:ext cx="1702269" cy="1702269"/>
            </a:xfrm>
            <a:prstGeom prst="rect">
              <a:avLst/>
            </a:prstGeom>
          </p:spPr>
        </p:pic>
      </p:grpSp>
      <p:grpSp>
        <p:nvGrpSpPr>
          <p:cNvPr id="8" name="Group 7">
            <a:extLst>
              <a:ext uri="{FF2B5EF4-FFF2-40B4-BE49-F238E27FC236}">
                <a16:creationId xmlns:a16="http://schemas.microsoft.com/office/drawing/2014/main" id="{1DDE4077-DF7A-16D2-188F-FA84CDE3E154}"/>
              </a:ext>
            </a:extLst>
          </p:cNvPr>
          <p:cNvGrpSpPr/>
          <p:nvPr/>
        </p:nvGrpSpPr>
        <p:grpSpPr>
          <a:xfrm>
            <a:off x="6248400" y="645445"/>
            <a:ext cx="5773755" cy="6012530"/>
            <a:chOff x="6248400" y="645445"/>
            <a:chExt cx="5773755" cy="6012530"/>
          </a:xfrm>
        </p:grpSpPr>
        <p:cxnSp>
          <p:nvCxnSpPr>
            <p:cNvPr id="9" name="Straight Arrow Connector 8">
              <a:extLst>
                <a:ext uri="{FF2B5EF4-FFF2-40B4-BE49-F238E27FC236}">
                  <a16:creationId xmlns:a16="http://schemas.microsoft.com/office/drawing/2014/main" id="{8B700DE1-B34B-F4F7-30F2-D49684A549F7}"/>
                </a:ext>
              </a:extLst>
            </p:cNvPr>
            <p:cNvCxnSpPr>
              <a:cxnSpLocks/>
            </p:cNvCxnSpPr>
            <p:nvPr/>
          </p:nvCxnSpPr>
          <p:spPr bwMode="auto">
            <a:xfrm>
              <a:off x="6248400" y="961552"/>
              <a:ext cx="2590800" cy="0"/>
            </a:xfrm>
            <a:prstGeom prst="straightConnector1">
              <a:avLst/>
            </a:prstGeom>
            <a:noFill/>
            <a:ln w="38100" cap="flat" cmpd="sng" algn="ctr">
              <a:solidFill>
                <a:srgbClr val="FF0000"/>
              </a:solidFill>
              <a:prstDash val="solid"/>
              <a:round/>
              <a:headEnd type="none" w="med" len="med"/>
              <a:tailEnd type="triangle"/>
            </a:ln>
            <a:effectLst/>
          </p:spPr>
        </p:cxnSp>
        <p:sp>
          <p:nvSpPr>
            <p:cNvPr id="14" name="TextBox 13">
              <a:extLst>
                <a:ext uri="{FF2B5EF4-FFF2-40B4-BE49-F238E27FC236}">
                  <a16:creationId xmlns:a16="http://schemas.microsoft.com/office/drawing/2014/main" id="{74A00CF2-7126-10C4-7FA2-21536AD4238C}"/>
                </a:ext>
              </a:extLst>
            </p:cNvPr>
            <p:cNvSpPr txBox="1"/>
            <p:nvPr/>
          </p:nvSpPr>
          <p:spPr>
            <a:xfrm>
              <a:off x="9067800" y="645445"/>
              <a:ext cx="2590800" cy="1015663"/>
            </a:xfrm>
            <a:prstGeom prst="rect">
              <a:avLst/>
            </a:prstGeom>
            <a:noFill/>
          </p:spPr>
          <p:txBody>
            <a:bodyPr wrap="square" rtlCol="0">
              <a:spAutoFit/>
            </a:bodyPr>
            <a:lstStyle/>
            <a:p>
              <a:r>
                <a:rPr lang="en-GB" dirty="0"/>
                <a:t>Tech first and ‘data without a cause’ leads us here</a:t>
              </a:r>
            </a:p>
          </p:txBody>
        </p:sp>
        <p:pic>
          <p:nvPicPr>
            <p:cNvPr id="6" name="Picture 5">
              <a:extLst>
                <a:ext uri="{FF2B5EF4-FFF2-40B4-BE49-F238E27FC236}">
                  <a16:creationId xmlns:a16="http://schemas.microsoft.com/office/drawing/2014/main" id="{84994F93-5910-FFC6-72D3-075905730454}"/>
                </a:ext>
              </a:extLst>
            </p:cNvPr>
            <p:cNvPicPr>
              <a:picLocks noChangeAspect="1"/>
            </p:cNvPicPr>
            <p:nvPr/>
          </p:nvPicPr>
          <p:blipFill>
            <a:blip r:embed="rId4"/>
            <a:stretch>
              <a:fillRect/>
            </a:stretch>
          </p:blipFill>
          <p:spPr>
            <a:xfrm>
              <a:off x="10490264" y="4876800"/>
              <a:ext cx="1531891" cy="1781175"/>
            </a:xfrm>
            <a:prstGeom prst="rect">
              <a:avLst/>
            </a:prstGeom>
          </p:spPr>
        </p:pic>
      </p:grpSp>
    </p:spTree>
    <p:extLst>
      <p:ext uri="{BB962C8B-B14F-4D97-AF65-F5344CB8AC3E}">
        <p14:creationId xmlns:p14="http://schemas.microsoft.com/office/powerpoint/2010/main" val="8805440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6A0E1-5A37-0449-5B3D-2A33BE344A1F}"/>
              </a:ext>
            </a:extLst>
          </p:cNvPr>
          <p:cNvSpPr>
            <a:spLocks noGrp="1"/>
          </p:cNvSpPr>
          <p:nvPr>
            <p:ph type="title"/>
          </p:nvPr>
        </p:nvSpPr>
        <p:spPr>
          <a:xfrm>
            <a:off x="381000" y="333376"/>
            <a:ext cx="11567582" cy="633413"/>
          </a:xfrm>
        </p:spPr>
        <p:txBody>
          <a:bodyPr/>
          <a:lstStyle/>
          <a:p>
            <a:r>
              <a:rPr lang="en-US" dirty="0"/>
              <a:t>Take-home message</a:t>
            </a:r>
            <a:endParaRPr lang="en-GB" dirty="0"/>
          </a:p>
        </p:txBody>
      </p:sp>
      <p:sp>
        <p:nvSpPr>
          <p:cNvPr id="3" name="Content Placeholder 2">
            <a:extLst>
              <a:ext uri="{FF2B5EF4-FFF2-40B4-BE49-F238E27FC236}">
                <a16:creationId xmlns:a16="http://schemas.microsoft.com/office/drawing/2014/main" id="{6E37C2B4-6E8A-8F12-387D-29BAA90DA388}"/>
              </a:ext>
            </a:extLst>
          </p:cNvPr>
          <p:cNvSpPr>
            <a:spLocks noGrp="1"/>
          </p:cNvSpPr>
          <p:nvPr>
            <p:ph idx="1"/>
          </p:nvPr>
        </p:nvSpPr>
        <p:spPr>
          <a:xfrm>
            <a:off x="608050" y="1143000"/>
            <a:ext cx="10744200" cy="4608512"/>
          </a:xfrm>
        </p:spPr>
        <p:txBody>
          <a:bodyPr/>
          <a:lstStyle/>
          <a:p>
            <a:pPr>
              <a:buFontTx/>
              <a:buChar char="-"/>
            </a:pPr>
            <a:r>
              <a:rPr lang="en-US" sz="2800" dirty="0"/>
              <a:t>Workflow-steps/agents have fundamentally different characteristics when used for input, process, and decision making</a:t>
            </a:r>
          </a:p>
          <a:p>
            <a:pPr>
              <a:buFontTx/>
              <a:buChar char="-"/>
            </a:pPr>
            <a:r>
              <a:rPr lang="en-US" sz="2800" dirty="0"/>
              <a:t>Input and process steps easier than decision making (which very often requires </a:t>
            </a:r>
            <a:r>
              <a:rPr lang="en-US" sz="2800" i="1" dirty="0"/>
              <a:t>precision)</a:t>
            </a:r>
            <a:endParaRPr lang="en-US" sz="2800" dirty="0"/>
          </a:p>
          <a:p>
            <a:pPr>
              <a:buFontTx/>
              <a:buChar char="-"/>
            </a:pPr>
            <a:r>
              <a:rPr lang="en-US" sz="2800" dirty="0"/>
              <a:t>We need heuristics/helpful biases for decision making, and should not fall into the trap of hoping that solely data will solve our problems</a:t>
            </a:r>
          </a:p>
          <a:p>
            <a:pPr>
              <a:buFontTx/>
              <a:buChar char="-"/>
            </a:pPr>
            <a:r>
              <a:rPr lang="en-US" sz="2800" dirty="0"/>
              <a:t>Data, understanding, helpful biases/heuristics, local vs global model, relevant performance metric </a:t>
            </a:r>
            <a:r>
              <a:rPr lang="en-US" sz="2800"/>
              <a:t>for steps </a:t>
            </a:r>
            <a:r>
              <a:rPr lang="en-US" sz="2800" dirty="0"/>
              <a:t>need to be considered together</a:t>
            </a:r>
          </a:p>
          <a:p>
            <a:pPr>
              <a:buFontTx/>
              <a:buChar char="-"/>
            </a:pPr>
            <a:endParaRPr lang="en-US" sz="2800" dirty="0"/>
          </a:p>
          <a:p>
            <a:endParaRPr lang="en-US" sz="2800" dirty="0"/>
          </a:p>
          <a:p>
            <a:endParaRPr lang="en-GB" sz="2800" dirty="0"/>
          </a:p>
        </p:txBody>
      </p:sp>
      <p:sp>
        <p:nvSpPr>
          <p:cNvPr id="5" name="TextBox 4">
            <a:extLst>
              <a:ext uri="{FF2B5EF4-FFF2-40B4-BE49-F238E27FC236}">
                <a16:creationId xmlns:a16="http://schemas.microsoft.com/office/drawing/2014/main" id="{346B061B-B401-3DD4-CDBA-4CC9AC9421A4}"/>
              </a:ext>
            </a:extLst>
          </p:cNvPr>
          <p:cNvSpPr txBox="1"/>
          <p:nvPr/>
        </p:nvSpPr>
        <p:spPr>
          <a:xfrm>
            <a:off x="792691" y="6021673"/>
            <a:ext cx="10744200" cy="1077218"/>
          </a:xfrm>
          <a:prstGeom prst="rect">
            <a:avLst/>
          </a:prstGeom>
          <a:noFill/>
        </p:spPr>
        <p:txBody>
          <a:bodyPr wrap="square" rtlCol="0">
            <a:spAutoFit/>
          </a:bodyPr>
          <a:lstStyle/>
          <a:p>
            <a:r>
              <a:rPr lang="en-US" sz="3200" dirty="0"/>
              <a:t>Contact: andreas.bender@ku.ac.ae, andreas@bio.bi </a:t>
            </a:r>
          </a:p>
          <a:p>
            <a:endParaRPr lang="en-GB" sz="3200" dirty="0"/>
          </a:p>
        </p:txBody>
      </p:sp>
    </p:spTree>
    <p:extLst>
      <p:ext uri="{BB962C8B-B14F-4D97-AF65-F5344CB8AC3E}">
        <p14:creationId xmlns:p14="http://schemas.microsoft.com/office/powerpoint/2010/main" val="1058281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4380F-46B8-C77A-6FD3-676D189C23C6}"/>
              </a:ext>
            </a:extLst>
          </p:cNvPr>
          <p:cNvSpPr>
            <a:spLocks noGrp="1"/>
          </p:cNvSpPr>
          <p:nvPr>
            <p:ph type="title"/>
          </p:nvPr>
        </p:nvSpPr>
        <p:spPr>
          <a:xfrm>
            <a:off x="12700" y="16669"/>
            <a:ext cx="10847916" cy="633413"/>
          </a:xfrm>
        </p:spPr>
        <p:txBody>
          <a:bodyPr/>
          <a:lstStyle/>
          <a:p>
            <a:r>
              <a:rPr lang="en-GB" sz="3200" dirty="0"/>
              <a:t>History and Context – Things Repeat Themselves</a:t>
            </a:r>
          </a:p>
        </p:txBody>
      </p:sp>
      <p:sp>
        <p:nvSpPr>
          <p:cNvPr id="3" name="Content Placeholder 2">
            <a:extLst>
              <a:ext uri="{FF2B5EF4-FFF2-40B4-BE49-F238E27FC236}">
                <a16:creationId xmlns:a16="http://schemas.microsoft.com/office/drawing/2014/main" id="{382E9931-8FF9-762B-2367-E8163D58FF1F}"/>
              </a:ext>
            </a:extLst>
          </p:cNvPr>
          <p:cNvSpPr>
            <a:spLocks noGrp="1"/>
          </p:cNvSpPr>
          <p:nvPr>
            <p:ph idx="1"/>
          </p:nvPr>
        </p:nvSpPr>
        <p:spPr>
          <a:xfrm>
            <a:off x="152400" y="838200"/>
            <a:ext cx="8229600" cy="2743200"/>
          </a:xfrm>
        </p:spPr>
        <p:txBody>
          <a:bodyPr/>
          <a:lstStyle/>
          <a:p>
            <a:pPr marL="0" indent="0">
              <a:buNone/>
            </a:pPr>
            <a:r>
              <a:rPr lang="en-US" sz="2600" dirty="0"/>
              <a:t>'Say goodbye to the costs and frustrations associated with writing software: The Last One will be available very soon. The Last One is a computer program that writes computer programs. Programs that work first time, every time.</a:t>
            </a:r>
          </a:p>
        </p:txBody>
      </p:sp>
      <p:pic>
        <p:nvPicPr>
          <p:cNvPr id="4" name="Picture 3" descr="CDN media">
            <a:extLst>
              <a:ext uri="{FF2B5EF4-FFF2-40B4-BE49-F238E27FC236}">
                <a16:creationId xmlns:a16="http://schemas.microsoft.com/office/drawing/2014/main" id="{88EEAAB0-204F-5B36-C076-BB5074E22752}"/>
              </a:ext>
            </a:extLst>
          </p:cNvPr>
          <p:cNvPicPr>
            <a:picLocks noChangeAspect="1"/>
          </p:cNvPicPr>
          <p:nvPr/>
        </p:nvPicPr>
        <p:blipFill>
          <a:blip r:embed="rId2"/>
          <a:stretch>
            <a:fillRect/>
          </a:stretch>
        </p:blipFill>
        <p:spPr>
          <a:xfrm>
            <a:off x="9803804" y="462944"/>
            <a:ext cx="2388196" cy="3147540"/>
          </a:xfrm>
          <a:prstGeom prst="rect">
            <a:avLst/>
          </a:prstGeom>
        </p:spPr>
      </p:pic>
      <p:pic>
        <p:nvPicPr>
          <p:cNvPr id="6" name="Picture 5">
            <a:extLst>
              <a:ext uri="{FF2B5EF4-FFF2-40B4-BE49-F238E27FC236}">
                <a16:creationId xmlns:a16="http://schemas.microsoft.com/office/drawing/2014/main" id="{75439BAA-B019-084F-A248-4097C6466458}"/>
              </a:ext>
            </a:extLst>
          </p:cNvPr>
          <p:cNvPicPr>
            <a:picLocks noChangeAspect="1"/>
          </p:cNvPicPr>
          <p:nvPr/>
        </p:nvPicPr>
        <p:blipFill>
          <a:blip r:embed="rId3"/>
          <a:stretch>
            <a:fillRect/>
          </a:stretch>
        </p:blipFill>
        <p:spPr>
          <a:xfrm>
            <a:off x="5817112" y="3657600"/>
            <a:ext cx="6374888" cy="3147539"/>
          </a:xfrm>
          <a:prstGeom prst="rect">
            <a:avLst/>
          </a:prstGeom>
        </p:spPr>
      </p:pic>
      <p:sp>
        <p:nvSpPr>
          <p:cNvPr id="7" name="TextBox 6">
            <a:extLst>
              <a:ext uri="{FF2B5EF4-FFF2-40B4-BE49-F238E27FC236}">
                <a16:creationId xmlns:a16="http://schemas.microsoft.com/office/drawing/2014/main" id="{58C57BF3-0F46-693A-2634-DFA266AEA707}"/>
              </a:ext>
            </a:extLst>
          </p:cNvPr>
          <p:cNvSpPr txBox="1"/>
          <p:nvPr/>
        </p:nvSpPr>
        <p:spPr>
          <a:xfrm>
            <a:off x="152399" y="2971800"/>
            <a:ext cx="5436113" cy="4093428"/>
          </a:xfrm>
          <a:prstGeom prst="rect">
            <a:avLst/>
          </a:prstGeom>
          <a:noFill/>
        </p:spPr>
        <p:txBody>
          <a:bodyPr wrap="square" rtlCol="0">
            <a:spAutoFit/>
          </a:bodyPr>
          <a:lstStyle/>
          <a:p>
            <a:pPr marL="0" indent="0">
              <a:buNone/>
            </a:pPr>
            <a:r>
              <a:rPr lang="en-US" sz="2600" dirty="0">
                <a:latin typeface="Arial" panose="020B0604020202020204" pitchFamily="34" charset="0"/>
                <a:cs typeface="Arial" panose="020B0604020202020204" pitchFamily="34" charset="0"/>
              </a:rPr>
              <a:t>By asking you questions in genuinely plain English about what you want your program to do, The Last one uses those answers to generate a totally bug-free program in BASIC, ready to put to immediate use.’</a:t>
            </a:r>
          </a:p>
          <a:p>
            <a:pPr marL="0" indent="0">
              <a:buNone/>
            </a:pPr>
            <a:endParaRPr lang="en-US" sz="2600" dirty="0">
              <a:latin typeface="Arial" panose="020B0604020202020204" pitchFamily="34" charset="0"/>
              <a:cs typeface="Arial" panose="020B0604020202020204" pitchFamily="34" charset="0"/>
            </a:endParaRPr>
          </a:p>
          <a:p>
            <a:pPr marL="0" indent="0">
              <a:buNone/>
            </a:pPr>
            <a:r>
              <a:rPr lang="en-US" sz="2600" dirty="0">
                <a:latin typeface="Arial" panose="020B0604020202020204" pitchFamily="34" charset="0"/>
                <a:cs typeface="Arial" panose="020B0604020202020204" pitchFamily="34" charset="0"/>
              </a:rPr>
              <a:t>D.J. ‘AI’ Systems Ltd., 1981</a:t>
            </a:r>
            <a:endParaRPr lang="en-GB" sz="2600" dirty="0">
              <a:latin typeface="Arial" panose="020B0604020202020204" pitchFamily="34" charset="0"/>
              <a:cs typeface="Arial" panose="020B0604020202020204" pitchFamily="34" charset="0"/>
            </a:endParaRPr>
          </a:p>
          <a:p>
            <a:endParaRPr lang="en-GB" sz="2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998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33592-363A-E1A1-19EE-FE9E53FFB8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27BEB7-2DA4-3568-AADE-060F0483321B}"/>
              </a:ext>
            </a:extLst>
          </p:cNvPr>
          <p:cNvSpPr>
            <a:spLocks noGrp="1"/>
          </p:cNvSpPr>
          <p:nvPr>
            <p:ph type="title"/>
          </p:nvPr>
        </p:nvSpPr>
        <p:spPr>
          <a:xfrm>
            <a:off x="624418" y="287338"/>
            <a:ext cx="11491382" cy="633413"/>
          </a:xfrm>
        </p:spPr>
        <p:txBody>
          <a:bodyPr/>
          <a:lstStyle/>
          <a:p>
            <a:r>
              <a:rPr lang="en-US" dirty="0"/>
              <a:t>THE GOAL: Clinically relevant decisions, related to (mostly) efficacy and (also) safety</a:t>
            </a:r>
            <a:endParaRPr lang="en-GB" dirty="0"/>
          </a:p>
        </p:txBody>
      </p:sp>
      <p:sp>
        <p:nvSpPr>
          <p:cNvPr id="6" name="Content Placeholder 5">
            <a:extLst>
              <a:ext uri="{FF2B5EF4-FFF2-40B4-BE49-F238E27FC236}">
                <a16:creationId xmlns:a16="http://schemas.microsoft.com/office/drawing/2014/main" id="{2797483B-AF89-4100-B330-15F9B9519CD2}"/>
              </a:ext>
            </a:extLst>
          </p:cNvPr>
          <p:cNvSpPr>
            <a:spLocks noGrp="1"/>
          </p:cNvSpPr>
          <p:nvPr>
            <p:ph idx="1"/>
          </p:nvPr>
        </p:nvSpPr>
        <p:spPr>
          <a:xfrm>
            <a:off x="129118" y="4265760"/>
            <a:ext cx="1890182" cy="1371600"/>
          </a:xfrm>
        </p:spPr>
        <p:txBody>
          <a:bodyPr/>
          <a:lstStyle/>
          <a:p>
            <a:pPr marL="0" indent="0">
              <a:buNone/>
            </a:pPr>
            <a:r>
              <a:rPr lang="en-GB" sz="2000" dirty="0"/>
              <a:t>Bender and Cortes, Drug Discovery Today 2021</a:t>
            </a:r>
          </a:p>
          <a:p>
            <a:pPr marL="0" indent="0">
              <a:buNone/>
            </a:pPr>
            <a:endParaRPr lang="en-GB" sz="2000" dirty="0"/>
          </a:p>
          <a:p>
            <a:pPr marL="0" indent="0">
              <a:buNone/>
            </a:pPr>
            <a:r>
              <a:rPr lang="en-GB" sz="2000" dirty="0"/>
              <a:t>Bender et al. NRDD 2026</a:t>
            </a:r>
          </a:p>
        </p:txBody>
      </p:sp>
      <p:pic>
        <p:nvPicPr>
          <p:cNvPr id="8" name="Picture 7">
            <a:extLst>
              <a:ext uri="{FF2B5EF4-FFF2-40B4-BE49-F238E27FC236}">
                <a16:creationId xmlns:a16="http://schemas.microsoft.com/office/drawing/2014/main" id="{FCF697A7-D8DF-2F73-D7F8-95BC6CC1E774}"/>
              </a:ext>
            </a:extLst>
          </p:cNvPr>
          <p:cNvPicPr>
            <a:picLocks noChangeAspect="1"/>
          </p:cNvPicPr>
          <p:nvPr/>
        </p:nvPicPr>
        <p:blipFill>
          <a:blip r:embed="rId2"/>
          <a:stretch>
            <a:fillRect/>
          </a:stretch>
        </p:blipFill>
        <p:spPr>
          <a:xfrm>
            <a:off x="1905000" y="1220640"/>
            <a:ext cx="7843576" cy="5380502"/>
          </a:xfrm>
          <a:prstGeom prst="rect">
            <a:avLst/>
          </a:prstGeom>
        </p:spPr>
      </p:pic>
      <p:grpSp>
        <p:nvGrpSpPr>
          <p:cNvPr id="5" name="Group 4">
            <a:extLst>
              <a:ext uri="{FF2B5EF4-FFF2-40B4-BE49-F238E27FC236}">
                <a16:creationId xmlns:a16="http://schemas.microsoft.com/office/drawing/2014/main" id="{0446FD40-5DA6-9818-9F42-DF31B32D69DE}"/>
              </a:ext>
            </a:extLst>
          </p:cNvPr>
          <p:cNvGrpSpPr/>
          <p:nvPr/>
        </p:nvGrpSpPr>
        <p:grpSpPr>
          <a:xfrm>
            <a:off x="6019800" y="920751"/>
            <a:ext cx="5969394" cy="5139869"/>
            <a:chOff x="6019800" y="920751"/>
            <a:chExt cx="5969394" cy="5139869"/>
          </a:xfrm>
        </p:grpSpPr>
        <p:sp>
          <p:nvSpPr>
            <p:cNvPr id="3" name="Rectangle 2">
              <a:extLst>
                <a:ext uri="{FF2B5EF4-FFF2-40B4-BE49-F238E27FC236}">
                  <a16:creationId xmlns:a16="http://schemas.microsoft.com/office/drawing/2014/main" id="{4476E0D2-8225-57EA-7A15-286E7CAE5AB6}"/>
                </a:ext>
              </a:extLst>
            </p:cNvPr>
            <p:cNvSpPr/>
            <p:nvPr/>
          </p:nvSpPr>
          <p:spPr bwMode="auto">
            <a:xfrm>
              <a:off x="6019800" y="1676400"/>
              <a:ext cx="2667000" cy="4114800"/>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en-GB" sz="2000" b="0" i="0" u="none" strike="noStrike" cap="none" normalizeH="0" baseline="0">
                <a:ln>
                  <a:noFill/>
                </a:ln>
                <a:solidFill>
                  <a:schemeClr val="bg1"/>
                </a:solidFill>
                <a:effectLst/>
                <a:latin typeface="Minion"/>
              </a:endParaRPr>
            </a:p>
          </p:txBody>
        </p:sp>
        <p:sp>
          <p:nvSpPr>
            <p:cNvPr id="4" name="TextBox 3">
              <a:extLst>
                <a:ext uri="{FF2B5EF4-FFF2-40B4-BE49-F238E27FC236}">
                  <a16:creationId xmlns:a16="http://schemas.microsoft.com/office/drawing/2014/main" id="{A426AC19-FFEB-7CD0-CCFE-9DA3A4754E30}"/>
                </a:ext>
              </a:extLst>
            </p:cNvPr>
            <p:cNvSpPr txBox="1"/>
            <p:nvPr/>
          </p:nvSpPr>
          <p:spPr>
            <a:xfrm>
              <a:off x="9865388" y="920751"/>
              <a:ext cx="2123806" cy="5139869"/>
            </a:xfrm>
            <a:prstGeom prst="rect">
              <a:avLst/>
            </a:prstGeom>
            <a:noFill/>
          </p:spPr>
          <p:txBody>
            <a:bodyPr wrap="square" rtlCol="0">
              <a:spAutoFit/>
            </a:bodyPr>
            <a:lstStyle/>
            <a:p>
              <a:r>
                <a:rPr lang="en-US" sz="2400" dirty="0"/>
                <a:t>What matters is </a:t>
              </a:r>
              <a:r>
                <a:rPr lang="en-US" sz="4400" b="1" dirty="0">
                  <a:solidFill>
                    <a:srgbClr val="FF0000"/>
                  </a:solidFill>
                </a:rPr>
                <a:t>the right </a:t>
              </a:r>
              <a:r>
                <a:rPr lang="en-US" sz="2400" dirty="0"/>
                <a:t>compound in the right patient (dosed in the right way)</a:t>
              </a:r>
            </a:p>
            <a:p>
              <a:endParaRPr lang="en-US" sz="2400" dirty="0"/>
            </a:p>
            <a:p>
              <a:r>
                <a:rPr lang="en-US" sz="2400" dirty="0"/>
                <a:t>Everything else matters less. </a:t>
              </a:r>
              <a:r>
                <a:rPr lang="en-US" sz="2400" i="1" dirty="0"/>
                <a:t>Far</a:t>
              </a:r>
              <a:r>
                <a:rPr lang="en-US" sz="2400" dirty="0"/>
                <a:t> less.</a:t>
              </a:r>
              <a:endParaRPr lang="en-GB" sz="2400" dirty="0"/>
            </a:p>
          </p:txBody>
        </p:sp>
        <p:cxnSp>
          <p:nvCxnSpPr>
            <p:cNvPr id="7" name="Straight Arrow Connector 6">
              <a:extLst>
                <a:ext uri="{FF2B5EF4-FFF2-40B4-BE49-F238E27FC236}">
                  <a16:creationId xmlns:a16="http://schemas.microsoft.com/office/drawing/2014/main" id="{FF7B1D8F-7DDF-0F0C-8C63-4FEDE4063090}"/>
                </a:ext>
              </a:extLst>
            </p:cNvPr>
            <p:cNvCxnSpPr/>
            <p:nvPr/>
          </p:nvCxnSpPr>
          <p:spPr bwMode="auto">
            <a:xfrm flipH="1">
              <a:off x="8801100" y="3124200"/>
              <a:ext cx="833176" cy="152400"/>
            </a:xfrm>
            <a:prstGeom prst="straightConnector1">
              <a:avLst/>
            </a:prstGeom>
            <a:noFill/>
            <a:ln w="38100" cap="flat" cmpd="sng" algn="ctr">
              <a:solidFill>
                <a:srgbClr val="FF0000"/>
              </a:solidFill>
              <a:prstDash val="solid"/>
              <a:round/>
              <a:headEnd type="none" w="med" len="med"/>
              <a:tailEnd type="triangle"/>
            </a:ln>
            <a:effectLst/>
          </p:spPr>
        </p:cxnSp>
      </p:grpSp>
      <p:sp>
        <p:nvSpPr>
          <p:cNvPr id="9" name="TextBox 8">
            <a:extLst>
              <a:ext uri="{FF2B5EF4-FFF2-40B4-BE49-F238E27FC236}">
                <a16:creationId xmlns:a16="http://schemas.microsoft.com/office/drawing/2014/main" id="{7D7378AF-42D1-D290-C2EF-A60EC0A58169}"/>
              </a:ext>
            </a:extLst>
          </p:cNvPr>
          <p:cNvSpPr txBox="1"/>
          <p:nvPr/>
        </p:nvSpPr>
        <p:spPr>
          <a:xfrm>
            <a:off x="2021812" y="2226945"/>
            <a:ext cx="7609952" cy="2954655"/>
          </a:xfrm>
          <a:prstGeom prst="rect">
            <a:avLst/>
          </a:prstGeom>
          <a:solidFill>
            <a:schemeClr val="accent3"/>
          </a:solidFill>
          <a:ln w="38100">
            <a:solidFill>
              <a:schemeClr val="tx1"/>
            </a:solidFill>
          </a:ln>
        </p:spPr>
        <p:txBody>
          <a:bodyPr wrap="square" rtlCol="0">
            <a:spAutoFit/>
          </a:bodyPr>
          <a:lstStyle/>
          <a:p>
            <a:pPr algn="ctr"/>
            <a:r>
              <a:rPr lang="en-GB" sz="6200" dirty="0">
                <a:solidFill>
                  <a:schemeClr val="tx1"/>
                </a:solidFill>
              </a:rPr>
              <a:t>Fast is good</a:t>
            </a:r>
          </a:p>
          <a:p>
            <a:pPr algn="ctr"/>
            <a:r>
              <a:rPr lang="en-GB" sz="6200" dirty="0">
                <a:solidFill>
                  <a:schemeClr val="tx1"/>
                </a:solidFill>
              </a:rPr>
              <a:t>Cheap is good</a:t>
            </a:r>
          </a:p>
          <a:p>
            <a:pPr algn="ctr"/>
            <a:r>
              <a:rPr lang="en-GB" sz="6200" dirty="0">
                <a:solidFill>
                  <a:schemeClr val="tx1"/>
                </a:solidFill>
              </a:rPr>
              <a:t>But better is better</a:t>
            </a:r>
          </a:p>
        </p:txBody>
      </p:sp>
    </p:spTree>
    <p:extLst>
      <p:ext uri="{BB962C8B-B14F-4D97-AF65-F5344CB8AC3E}">
        <p14:creationId xmlns:p14="http://schemas.microsoft.com/office/powerpoint/2010/main" val="2805023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C7E35-D58D-EE93-67CB-A42E637A9B8B}"/>
              </a:ext>
            </a:extLst>
          </p:cNvPr>
          <p:cNvSpPr>
            <a:spLocks noGrp="1"/>
          </p:cNvSpPr>
          <p:nvPr>
            <p:ph type="title"/>
          </p:nvPr>
        </p:nvSpPr>
        <p:spPr>
          <a:xfrm>
            <a:off x="624418" y="261257"/>
            <a:ext cx="11186582" cy="687161"/>
          </a:xfrm>
        </p:spPr>
        <p:txBody>
          <a:bodyPr/>
          <a:lstStyle/>
          <a:p>
            <a:r>
              <a:rPr lang="en-US" dirty="0"/>
              <a:t>A 10% better predictive validity is worth ca 10-40x the number of compounds tested (!)</a:t>
            </a:r>
            <a:endParaRPr lang="en-GB" dirty="0"/>
          </a:p>
        </p:txBody>
      </p:sp>
      <p:sp>
        <p:nvSpPr>
          <p:cNvPr id="3" name="Content Placeholder 2">
            <a:extLst>
              <a:ext uri="{FF2B5EF4-FFF2-40B4-BE49-F238E27FC236}">
                <a16:creationId xmlns:a16="http://schemas.microsoft.com/office/drawing/2014/main" id="{CD8D26F4-0C54-3946-0C61-64EE29340CDF}"/>
              </a:ext>
            </a:extLst>
          </p:cNvPr>
          <p:cNvSpPr>
            <a:spLocks noGrp="1"/>
          </p:cNvSpPr>
          <p:nvPr>
            <p:ph idx="1"/>
          </p:nvPr>
        </p:nvSpPr>
        <p:spPr>
          <a:xfrm>
            <a:off x="190500" y="1524000"/>
            <a:ext cx="5829300" cy="4151312"/>
          </a:xfrm>
        </p:spPr>
        <p:txBody>
          <a:bodyPr/>
          <a:lstStyle/>
          <a:p>
            <a:pPr marL="0" indent="0">
              <a:buNone/>
            </a:pPr>
            <a:r>
              <a:rPr lang="en-US" dirty="0"/>
              <a:t>Jack agrees with me: </a:t>
            </a:r>
          </a:p>
          <a:p>
            <a:pPr marL="0" indent="0">
              <a:buNone/>
            </a:pPr>
            <a:endParaRPr lang="en-US" sz="4200" dirty="0"/>
          </a:p>
          <a:p>
            <a:pPr marL="0" indent="0">
              <a:buNone/>
            </a:pPr>
            <a:r>
              <a:rPr lang="en-US" dirty="0"/>
              <a:t>“We need better, not </a:t>
            </a:r>
            <a:r>
              <a:rPr lang="en-US" i="1" dirty="0"/>
              <a:t>more (of not good)</a:t>
            </a:r>
            <a:r>
              <a:rPr lang="en-US" dirty="0"/>
              <a:t>”</a:t>
            </a:r>
            <a:endParaRPr lang="en-GB" dirty="0"/>
          </a:p>
        </p:txBody>
      </p:sp>
      <p:pic>
        <p:nvPicPr>
          <p:cNvPr id="5" name="Picture 4">
            <a:extLst>
              <a:ext uri="{FF2B5EF4-FFF2-40B4-BE49-F238E27FC236}">
                <a16:creationId xmlns:a16="http://schemas.microsoft.com/office/drawing/2014/main" id="{6AA64760-32A0-8069-B96F-0AF0468E0AE9}"/>
              </a:ext>
            </a:extLst>
          </p:cNvPr>
          <p:cNvPicPr>
            <a:picLocks noChangeAspect="1"/>
          </p:cNvPicPr>
          <p:nvPr/>
        </p:nvPicPr>
        <p:blipFill>
          <a:blip r:embed="rId2"/>
          <a:stretch>
            <a:fillRect/>
          </a:stretch>
        </p:blipFill>
        <p:spPr>
          <a:xfrm>
            <a:off x="6243482" y="1235756"/>
            <a:ext cx="5186518" cy="5438548"/>
          </a:xfrm>
          <a:prstGeom prst="rect">
            <a:avLst/>
          </a:prstGeom>
        </p:spPr>
      </p:pic>
      <p:sp>
        <p:nvSpPr>
          <p:cNvPr id="6" name="TextBox 5">
            <a:extLst>
              <a:ext uri="{FF2B5EF4-FFF2-40B4-BE49-F238E27FC236}">
                <a16:creationId xmlns:a16="http://schemas.microsoft.com/office/drawing/2014/main" id="{15835F4E-A925-3D21-84DB-E57C9DC84103}"/>
              </a:ext>
            </a:extLst>
          </p:cNvPr>
          <p:cNvSpPr txBox="1"/>
          <p:nvPr/>
        </p:nvSpPr>
        <p:spPr>
          <a:xfrm>
            <a:off x="190500" y="5791200"/>
            <a:ext cx="5894614" cy="1015663"/>
          </a:xfrm>
          <a:prstGeom prst="rect">
            <a:avLst/>
          </a:prstGeom>
          <a:noFill/>
        </p:spPr>
        <p:txBody>
          <a:bodyPr wrap="square" rtlCol="0">
            <a:spAutoFit/>
          </a:bodyPr>
          <a:lstStyle/>
          <a:p>
            <a:r>
              <a:rPr lang="en-US" dirty="0"/>
              <a:t>Scannell </a:t>
            </a:r>
            <a:r>
              <a:rPr lang="en-US" i="1" dirty="0"/>
              <a:t>et al.</a:t>
            </a:r>
            <a:r>
              <a:rPr lang="en-US" dirty="0"/>
              <a:t> </a:t>
            </a:r>
            <a:r>
              <a:rPr lang="en-US" b="1" dirty="0"/>
              <a:t>Predictive validity in drug discovery: what it is, why it matters and how to improve it</a:t>
            </a:r>
            <a:r>
              <a:rPr lang="en-GB" b="1" dirty="0"/>
              <a:t>. </a:t>
            </a:r>
            <a:r>
              <a:rPr lang="en-GB" dirty="0"/>
              <a:t>Nature Reviews Drug Discovery 2022</a:t>
            </a:r>
            <a:endParaRPr lang="en-US" b="1" dirty="0"/>
          </a:p>
        </p:txBody>
      </p:sp>
    </p:spTree>
    <p:extLst>
      <p:ext uri="{BB962C8B-B14F-4D97-AF65-F5344CB8AC3E}">
        <p14:creationId xmlns:p14="http://schemas.microsoft.com/office/powerpoint/2010/main" val="2795694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8B633-CF75-EA03-072B-A605F1AD12F9}"/>
              </a:ext>
            </a:extLst>
          </p:cNvPr>
          <p:cNvSpPr>
            <a:spLocks noGrp="1"/>
          </p:cNvSpPr>
          <p:nvPr>
            <p:ph type="title"/>
          </p:nvPr>
        </p:nvSpPr>
        <p:spPr/>
        <p:txBody>
          <a:bodyPr/>
          <a:lstStyle/>
          <a:p>
            <a:r>
              <a:rPr lang="en-US" dirty="0"/>
              <a:t>Is </a:t>
            </a:r>
            <a:r>
              <a:rPr lang="en-US" i="1" dirty="0"/>
              <a:t>bigger</a:t>
            </a:r>
            <a:r>
              <a:rPr lang="en-US" dirty="0"/>
              <a:t>, is </a:t>
            </a:r>
            <a:r>
              <a:rPr lang="en-US" i="1" dirty="0"/>
              <a:t>more</a:t>
            </a:r>
            <a:r>
              <a:rPr lang="en-US" dirty="0"/>
              <a:t> better (in terms of data)?</a:t>
            </a:r>
            <a:endParaRPr lang="en-GB" dirty="0"/>
          </a:p>
        </p:txBody>
      </p:sp>
      <p:sp>
        <p:nvSpPr>
          <p:cNvPr id="3" name="Content Placeholder 2">
            <a:extLst>
              <a:ext uri="{FF2B5EF4-FFF2-40B4-BE49-F238E27FC236}">
                <a16:creationId xmlns:a16="http://schemas.microsoft.com/office/drawing/2014/main" id="{8C4D6C95-D8E3-7F16-E4CD-811402657A45}"/>
              </a:ext>
            </a:extLst>
          </p:cNvPr>
          <p:cNvSpPr>
            <a:spLocks noGrp="1"/>
          </p:cNvSpPr>
          <p:nvPr>
            <p:ph idx="1"/>
          </p:nvPr>
        </p:nvSpPr>
        <p:spPr>
          <a:xfrm>
            <a:off x="381000" y="1447800"/>
            <a:ext cx="11430000" cy="4608512"/>
          </a:xfrm>
        </p:spPr>
        <p:txBody>
          <a:bodyPr/>
          <a:lstStyle/>
          <a:p>
            <a:r>
              <a:rPr lang="en-GB" sz="2800" dirty="0"/>
              <a:t>How much data do I want? MBs? GBs? TBs? PBs?</a:t>
            </a:r>
          </a:p>
          <a:p>
            <a:endParaRPr lang="en-GB" sz="2800" dirty="0"/>
          </a:p>
          <a:p>
            <a:r>
              <a:rPr lang="en-GB" sz="2800" dirty="0"/>
              <a:t>Single-cell and time resolved and multimodal and </a:t>
            </a:r>
            <a:r>
              <a:rPr lang="en-GB" sz="2800" dirty="0" err="1"/>
              <a:t>multiomics</a:t>
            </a:r>
            <a:r>
              <a:rPr lang="en-GB" sz="2800" dirty="0"/>
              <a:t>…?</a:t>
            </a:r>
          </a:p>
          <a:p>
            <a:endParaRPr lang="en-GB" sz="2800" dirty="0"/>
          </a:p>
          <a:p>
            <a:r>
              <a:rPr lang="en-GB" sz="2800" dirty="0"/>
              <a:t>I want precisely </a:t>
            </a:r>
            <a:r>
              <a:rPr lang="en-GB" sz="2800" i="1" dirty="0"/>
              <a:t>1 bit of data</a:t>
            </a:r>
            <a:r>
              <a:rPr lang="en-GB" sz="2800" dirty="0"/>
              <a:t> (per decision that needs to be made)</a:t>
            </a:r>
            <a:endParaRPr lang="en-GB" sz="2800" i="1" dirty="0"/>
          </a:p>
          <a:p>
            <a:endParaRPr lang="en-GB" sz="2800" dirty="0"/>
          </a:p>
          <a:p>
            <a:r>
              <a:rPr lang="en-GB" sz="2800" dirty="0"/>
              <a:t>But </a:t>
            </a:r>
            <a:r>
              <a:rPr lang="en-GB" sz="2800" i="1" dirty="0"/>
              <a:t>the right bit</a:t>
            </a:r>
            <a:r>
              <a:rPr lang="en-GB" sz="2800" dirty="0"/>
              <a:t> – the one that tells me, ‘yes or no’ (is this the right molecule, for the given purpose, etc)</a:t>
            </a:r>
            <a:endParaRPr lang="en-US" sz="2800" dirty="0"/>
          </a:p>
        </p:txBody>
      </p:sp>
    </p:spTree>
    <p:extLst>
      <p:ext uri="{BB962C8B-B14F-4D97-AF65-F5344CB8AC3E}">
        <p14:creationId xmlns:p14="http://schemas.microsoft.com/office/powerpoint/2010/main" val="1582491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2B044-8BB2-21AB-EE6E-0E5F9DBC13E5}"/>
              </a:ext>
            </a:extLst>
          </p:cNvPr>
          <p:cNvSpPr>
            <a:spLocks noGrp="1"/>
          </p:cNvSpPr>
          <p:nvPr>
            <p:ph type="title"/>
          </p:nvPr>
        </p:nvSpPr>
        <p:spPr>
          <a:xfrm>
            <a:off x="228600" y="228600"/>
            <a:ext cx="10847916" cy="633413"/>
          </a:xfrm>
        </p:spPr>
        <p:txBody>
          <a:bodyPr/>
          <a:lstStyle/>
          <a:p>
            <a:r>
              <a:rPr lang="en-US" dirty="0"/>
              <a:t>But we (often) don’t really have ‘good’ </a:t>
            </a:r>
            <a:endParaRPr lang="en-GB" dirty="0"/>
          </a:p>
        </p:txBody>
      </p:sp>
      <p:sp>
        <p:nvSpPr>
          <p:cNvPr id="3" name="Content Placeholder 2">
            <a:extLst>
              <a:ext uri="{FF2B5EF4-FFF2-40B4-BE49-F238E27FC236}">
                <a16:creationId xmlns:a16="http://schemas.microsoft.com/office/drawing/2014/main" id="{E4D9DBBD-EE68-6767-F4F1-BEA7894CE761}"/>
              </a:ext>
            </a:extLst>
          </p:cNvPr>
          <p:cNvSpPr>
            <a:spLocks noGrp="1"/>
          </p:cNvSpPr>
          <p:nvPr>
            <p:ph idx="1"/>
          </p:nvPr>
        </p:nvSpPr>
        <p:spPr>
          <a:xfrm>
            <a:off x="-17929" y="6104740"/>
            <a:ext cx="12192000" cy="839768"/>
          </a:xfrm>
        </p:spPr>
        <p:txBody>
          <a:bodyPr/>
          <a:lstStyle/>
          <a:p>
            <a:pPr marL="0" indent="0">
              <a:buNone/>
            </a:pPr>
            <a:r>
              <a:rPr lang="en-GB" sz="1400" dirty="0"/>
              <a:t>Proctor WR </a:t>
            </a:r>
            <a:r>
              <a:rPr lang="en-GB" sz="1400" i="1" dirty="0"/>
              <a:t>et al.</a:t>
            </a:r>
            <a:r>
              <a:rPr lang="en-GB" sz="1400" dirty="0"/>
              <a:t>. Utility of spherical human liver microtissues for prediction of clinical drug-induced liver injury. Arch </a:t>
            </a:r>
            <a:r>
              <a:rPr lang="en-GB" sz="1400" dirty="0" err="1"/>
              <a:t>Toxicol</a:t>
            </a:r>
            <a:r>
              <a:rPr lang="en-GB" sz="1400" dirty="0"/>
              <a:t>. 2017 Aug;91(8):2849-2863.</a:t>
            </a:r>
          </a:p>
          <a:p>
            <a:pPr marL="0" indent="0">
              <a:buNone/>
            </a:pPr>
            <a:r>
              <a:rPr lang="en-GB" sz="1400" dirty="0"/>
              <a:t>Rudolf AF </a:t>
            </a:r>
            <a:r>
              <a:rPr lang="en-GB" sz="1400" i="1" dirty="0"/>
              <a:t>et al.</a:t>
            </a:r>
            <a:r>
              <a:rPr lang="en-GB" sz="1400" dirty="0"/>
              <a:t>. A comparison of protein kinases inhibitor screening methods using both enzymatic activity and binding affinity determination. </a:t>
            </a:r>
            <a:r>
              <a:rPr lang="en-GB" sz="1400" dirty="0" err="1"/>
              <a:t>PLoS</a:t>
            </a:r>
            <a:r>
              <a:rPr lang="en-GB" sz="1400" dirty="0"/>
              <a:t> One. 2014 Jun 10;9(6):e98800. </a:t>
            </a:r>
          </a:p>
        </p:txBody>
      </p:sp>
      <p:pic>
        <p:nvPicPr>
          <p:cNvPr id="4" name="image7.png" descr="A graph of a graph and a diagram of a graph&#10;&#10;Description automatically generated with medium confidence">
            <a:extLst>
              <a:ext uri="{FF2B5EF4-FFF2-40B4-BE49-F238E27FC236}">
                <a16:creationId xmlns:a16="http://schemas.microsoft.com/office/drawing/2014/main" id="{4800D85A-CAF0-42E2-1864-06485C2378A7}"/>
              </a:ext>
            </a:extLst>
          </p:cNvPr>
          <p:cNvPicPr/>
          <p:nvPr/>
        </p:nvPicPr>
        <p:blipFill>
          <a:blip r:embed="rId2"/>
          <a:srcRect/>
          <a:stretch>
            <a:fillRect/>
          </a:stretch>
        </p:blipFill>
        <p:spPr>
          <a:xfrm>
            <a:off x="94130" y="1199465"/>
            <a:ext cx="7924800" cy="4679618"/>
          </a:xfrm>
          <a:prstGeom prst="rect">
            <a:avLst/>
          </a:prstGeom>
          <a:ln/>
        </p:spPr>
      </p:pic>
      <p:sp>
        <p:nvSpPr>
          <p:cNvPr id="5" name="TextBox 4">
            <a:extLst>
              <a:ext uri="{FF2B5EF4-FFF2-40B4-BE49-F238E27FC236}">
                <a16:creationId xmlns:a16="http://schemas.microsoft.com/office/drawing/2014/main" id="{054F75B0-8240-F157-4E71-89241448444E}"/>
              </a:ext>
            </a:extLst>
          </p:cNvPr>
          <p:cNvSpPr txBox="1"/>
          <p:nvPr/>
        </p:nvSpPr>
        <p:spPr>
          <a:xfrm>
            <a:off x="8112163" y="1121575"/>
            <a:ext cx="4038600" cy="4708981"/>
          </a:xfrm>
          <a:prstGeom prst="rect">
            <a:avLst/>
          </a:prstGeom>
          <a:noFill/>
        </p:spPr>
        <p:txBody>
          <a:bodyPr wrap="square" rtlCol="0">
            <a:spAutoFit/>
          </a:bodyPr>
          <a:lstStyle/>
          <a:p>
            <a:r>
              <a:rPr lang="en-US" dirty="0"/>
              <a:t>Left: Clinical DILI liability related to </a:t>
            </a:r>
            <a:r>
              <a:rPr lang="en-US" dirty="0" err="1"/>
              <a:t>Cmax</a:t>
            </a:r>
            <a:r>
              <a:rPr lang="en-US" dirty="0"/>
              <a:t>-corrected organoid-derived IC50 values, with low correlation between both values (lower liability index values indicate higher clinical liability)</a:t>
            </a:r>
          </a:p>
          <a:p>
            <a:endParaRPr lang="en-US" dirty="0"/>
          </a:p>
          <a:p>
            <a:r>
              <a:rPr lang="en-US" dirty="0"/>
              <a:t>Right: Low correlation of enzymatic and thermal-shift derived activity data.</a:t>
            </a:r>
          </a:p>
          <a:p>
            <a:endParaRPr lang="en-US" dirty="0"/>
          </a:p>
          <a:p>
            <a:r>
              <a:rPr lang="en-US" dirty="0"/>
              <a:t>Solely feeding such data with low predictivity into ‘AI’ models will not lead to better individual decisions, and hence clinical outcomes.</a:t>
            </a:r>
            <a:endParaRPr lang="en-GB" dirty="0"/>
          </a:p>
        </p:txBody>
      </p:sp>
      <p:sp>
        <p:nvSpPr>
          <p:cNvPr id="6" name="TextBox 5">
            <a:extLst>
              <a:ext uri="{FF2B5EF4-FFF2-40B4-BE49-F238E27FC236}">
                <a16:creationId xmlns:a16="http://schemas.microsoft.com/office/drawing/2014/main" id="{2FC4652E-959E-FFBC-38BD-81D27B24EBE9}"/>
              </a:ext>
            </a:extLst>
          </p:cNvPr>
          <p:cNvSpPr txBox="1"/>
          <p:nvPr/>
        </p:nvSpPr>
        <p:spPr>
          <a:xfrm>
            <a:off x="2438400" y="1186914"/>
            <a:ext cx="2667000" cy="381000"/>
          </a:xfrm>
          <a:prstGeom prst="rect">
            <a:avLst/>
          </a:prstGeom>
          <a:noFill/>
        </p:spPr>
        <p:txBody>
          <a:bodyPr wrap="square" rtlCol="0">
            <a:spAutoFit/>
          </a:bodyPr>
          <a:lstStyle/>
          <a:p>
            <a:r>
              <a:rPr lang="en-US" sz="1800" dirty="0">
                <a:solidFill>
                  <a:schemeClr val="tx1"/>
                </a:solidFill>
              </a:rPr>
              <a:t>Figure by Jack Scannell</a:t>
            </a:r>
            <a:endParaRPr lang="en-GB" sz="1800" dirty="0">
              <a:solidFill>
                <a:schemeClr val="tx1"/>
              </a:solidFill>
            </a:endParaRPr>
          </a:p>
        </p:txBody>
      </p:sp>
    </p:spTree>
    <p:extLst>
      <p:ext uri="{BB962C8B-B14F-4D97-AF65-F5344CB8AC3E}">
        <p14:creationId xmlns:p14="http://schemas.microsoft.com/office/powerpoint/2010/main" val="3938919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5260E-9415-7C34-E571-E0D7A21E35EF}"/>
              </a:ext>
            </a:extLst>
          </p:cNvPr>
          <p:cNvSpPr>
            <a:spLocks noGrp="1"/>
          </p:cNvSpPr>
          <p:nvPr>
            <p:ph type="title"/>
          </p:nvPr>
        </p:nvSpPr>
        <p:spPr>
          <a:xfrm>
            <a:off x="624418" y="213873"/>
            <a:ext cx="10847916" cy="633413"/>
          </a:xfrm>
        </p:spPr>
        <p:txBody>
          <a:bodyPr/>
          <a:lstStyle/>
          <a:p>
            <a:r>
              <a:rPr lang="en-GB" dirty="0"/>
              <a:t>2. What are ‘agents’?</a:t>
            </a:r>
          </a:p>
        </p:txBody>
      </p:sp>
      <p:sp>
        <p:nvSpPr>
          <p:cNvPr id="3" name="Content Placeholder 2">
            <a:extLst>
              <a:ext uri="{FF2B5EF4-FFF2-40B4-BE49-F238E27FC236}">
                <a16:creationId xmlns:a16="http://schemas.microsoft.com/office/drawing/2014/main" id="{77A1BB58-EAD2-BE11-C198-83C470FB0D55}"/>
              </a:ext>
            </a:extLst>
          </p:cNvPr>
          <p:cNvSpPr>
            <a:spLocks noGrp="1"/>
          </p:cNvSpPr>
          <p:nvPr>
            <p:ph idx="1"/>
          </p:nvPr>
        </p:nvSpPr>
        <p:spPr>
          <a:xfrm>
            <a:off x="381000" y="966789"/>
            <a:ext cx="11582400" cy="4910136"/>
          </a:xfrm>
        </p:spPr>
        <p:txBody>
          <a:bodyPr/>
          <a:lstStyle/>
          <a:p>
            <a:pPr marL="0" indent="0">
              <a:buNone/>
            </a:pPr>
            <a:r>
              <a:rPr lang="en-GB" sz="2800" dirty="0"/>
              <a:t>IBM: ‘An artificial intelligence (AI) agent is a system that autonomously performs tasks by designing workflows with available tools.’</a:t>
            </a:r>
          </a:p>
          <a:p>
            <a:pPr marL="0" indent="0">
              <a:buNone/>
            </a:pPr>
            <a:endParaRPr lang="en-GB" sz="2800" dirty="0"/>
          </a:p>
          <a:p>
            <a:pPr marL="0" indent="0">
              <a:buNone/>
            </a:pPr>
            <a:r>
              <a:rPr lang="en-GB" sz="2800" dirty="0"/>
              <a:t>‘Tech’ is trying to hijack human associations of terminology, Anthropomorphisms abound (‘thinking’, ‘reasoning’, ridiculous debates about ‘consciousness’, ‘goals’, ‘decisions’, etc etc)</a:t>
            </a:r>
          </a:p>
          <a:p>
            <a:pPr marL="0" indent="0">
              <a:buNone/>
            </a:pPr>
            <a:endParaRPr lang="en-GB" sz="2800" dirty="0"/>
          </a:p>
          <a:p>
            <a:pPr marL="0" indent="0">
              <a:buNone/>
            </a:pPr>
            <a:r>
              <a:rPr lang="en-GB" sz="2800" dirty="0"/>
              <a:t>‘We are able to engineer our way out of (bio-)science’ </a:t>
            </a:r>
            <a:r>
              <a:rPr lang="en-GB" sz="2800" i="1" dirty="0"/>
              <a:t>and</a:t>
            </a:r>
            <a:r>
              <a:rPr lang="en-GB" sz="2800" dirty="0"/>
              <a:t> ‘this [the agent] is one of us’</a:t>
            </a:r>
          </a:p>
          <a:p>
            <a:pPr marL="0" indent="0">
              <a:buNone/>
            </a:pPr>
            <a:endParaRPr lang="en-GB" sz="2800" dirty="0"/>
          </a:p>
          <a:p>
            <a:pPr marL="0" indent="0">
              <a:buNone/>
            </a:pPr>
            <a:r>
              <a:rPr lang="en-GB" sz="2800" dirty="0"/>
              <a:t>My personal definition: Agents are sets of weights and function calls</a:t>
            </a:r>
          </a:p>
        </p:txBody>
      </p:sp>
      <p:sp>
        <p:nvSpPr>
          <p:cNvPr id="7" name="TextBox 6">
            <a:extLst>
              <a:ext uri="{FF2B5EF4-FFF2-40B4-BE49-F238E27FC236}">
                <a16:creationId xmlns:a16="http://schemas.microsoft.com/office/drawing/2014/main" id="{4D7DD75A-DBF3-129C-C120-EE41FA317837}"/>
              </a:ext>
            </a:extLst>
          </p:cNvPr>
          <p:cNvSpPr txBox="1"/>
          <p:nvPr/>
        </p:nvSpPr>
        <p:spPr>
          <a:xfrm>
            <a:off x="28576" y="6115931"/>
            <a:ext cx="12039600" cy="707886"/>
          </a:xfrm>
          <a:prstGeom prst="rect">
            <a:avLst/>
          </a:prstGeom>
          <a:noFill/>
        </p:spPr>
        <p:txBody>
          <a:bodyPr wrap="square" rtlCol="0">
            <a:spAutoFit/>
          </a:bodyPr>
          <a:lstStyle/>
          <a:p>
            <a:r>
              <a:rPr lang="en-GB" dirty="0"/>
              <a:t>Huynh et al., </a:t>
            </a:r>
            <a:r>
              <a:rPr lang="en-GB" b="1" dirty="0"/>
              <a:t>AI agents in drug discovery: applications and case studies </a:t>
            </a:r>
            <a:r>
              <a:rPr lang="en-GB" dirty="0"/>
              <a:t>Drug Discovery Today 2026</a:t>
            </a:r>
          </a:p>
          <a:p>
            <a:r>
              <a:rPr lang="en-GB" dirty="0">
                <a:hlinkClick r:id="rId2"/>
              </a:rPr>
              <a:t>https://doi.org/10.1016/j.drudis.2026.104650</a:t>
            </a:r>
            <a:r>
              <a:rPr lang="en-GB" dirty="0"/>
              <a:t> </a:t>
            </a:r>
          </a:p>
        </p:txBody>
      </p:sp>
    </p:spTree>
    <p:extLst>
      <p:ext uri="{BB962C8B-B14F-4D97-AF65-F5344CB8AC3E}">
        <p14:creationId xmlns:p14="http://schemas.microsoft.com/office/powerpoint/2010/main" val="3450713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SECTIONNUMBER" val="1"/>
  <p:tag name="DIVIDERPICTUREPATH" val="C:\Program Files\PPTADDIN.300.EN\PictureGallery\NVS_P_00048_PPT.jpg"/>
  <p:tag name="SLIDETYPE" val="NovartisTitle"/>
</p:tagLst>
</file>

<file path=ppt/theme/theme1.xml><?xml version="1.0" encoding="utf-8"?>
<a:theme xmlns:a="http://schemas.openxmlformats.org/drawingml/2006/main" name="presentatiesjabloon_en">
  <a:themeElements>
    <a:clrScheme name="presentatiesjabloon_e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tiesjabloon_e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bg1"/>
            </a:solidFill>
            <a:effectLst/>
            <a:latin typeface="Minion"/>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bg1"/>
            </a:solidFill>
            <a:effectLst/>
            <a:latin typeface="Minion"/>
          </a:defRPr>
        </a:defPPr>
      </a:lstStyle>
    </a:lnDef>
  </a:objectDefaults>
  <a:extraClrSchemeLst>
    <a:extraClrScheme>
      <a:clrScheme name="presentatiesjabloon_e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esjabloon_e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esjabloon_e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esjabloon_e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esjabloon_e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esjabloon_e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esjabloon_e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esjabloon_e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esjabloon_e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esjabloon_e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esjabloon_e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esjabloon_e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presentatiesjabloon_en</Template>
  <TotalTime>0</TotalTime>
  <Words>2481</Words>
  <Application>Microsoft Office PowerPoint</Application>
  <PresentationFormat>Widescreen</PresentationFormat>
  <Paragraphs>251</Paragraphs>
  <Slides>31</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Calibri</vt:lpstr>
      <vt:lpstr>Minion</vt:lpstr>
      <vt:lpstr>Arial</vt:lpstr>
      <vt:lpstr>presentatiesjabloon_en</vt:lpstr>
      <vt:lpstr>Agents in Drug Discovery – A few Thoughts  Andreas Bender, PhD Professor for Machine Learning in Medicine, Khalifa University, Abu Dhabi, UAE  Visiting Professor, Yusuf Hamied Department of Chemistry, University of Cambridge, UK Research Professor at UBB and Project Leader at UMF, Cluj-Napoca, Romania Adjunct Faculty at National Institute for Bioprocessing Research and Training (NIBRT), Dublin, Ireland Co-Founder of Healx, Ltd., PharmEnable, Ltd., and Pangea Bio Ltd.  </vt:lpstr>
      <vt:lpstr>Outline</vt:lpstr>
      <vt:lpstr>1. Setting the scene</vt:lpstr>
      <vt:lpstr>History and Context – Things Repeat Themselves</vt:lpstr>
      <vt:lpstr>THE GOAL: Clinically relevant decisions, related to (mostly) efficacy and (also) safety</vt:lpstr>
      <vt:lpstr>A 10% better predictive validity is worth ca 10-40x the number of compounds tested (!)</vt:lpstr>
      <vt:lpstr>Is bigger, is more better (in terms of data)?</vt:lpstr>
      <vt:lpstr>But we (often) don’t really have ‘good’ </vt:lpstr>
      <vt:lpstr>2. What are ‘agents’?</vt:lpstr>
      <vt:lpstr>Different agentic architectures</vt:lpstr>
      <vt:lpstr>3. Examples (with the aim to characterize)</vt:lpstr>
      <vt:lpstr>In silico ‘toxicity prediction’ (consumer goods, not pharma)</vt:lpstr>
      <vt:lpstr>Automating protocol design and execution (qPCR assay design)</vt:lpstr>
      <vt:lpstr>‘Accelerating drug discovery with Virtual Scientists’</vt:lpstr>
      <vt:lpstr>‘Drug repurposing for rare diseases’</vt:lpstr>
      <vt:lpstr>What do we see (publicly) from big pharma?  E.g. AZ – focus on interface and process (as opposed to decision making/prioritization)</vt:lpstr>
      <vt:lpstr>Integration with machines/physical world (both sensing/input; and actions/output, iteratively)</vt:lpstr>
      <vt:lpstr>PowerPoint Presentation</vt:lpstr>
      <vt:lpstr>4. Possibly learnings, categorization, success criteria</vt:lpstr>
      <vt:lpstr>Looking at numbers – hit finding, ‘easy case’</vt:lpstr>
      <vt:lpstr>More complex biological decision spaces have fewer helpful biases, say dosing a compound in vivo</vt:lpstr>
      <vt:lpstr>What did the old masters do right? Sir James Black went right to the matter of things</vt:lpstr>
      <vt:lpstr>Spaces are too large to be filled with data!</vt:lpstr>
      <vt:lpstr>Biases and heuristics abound… biases are good!</vt:lpstr>
      <vt:lpstr>Organizing agents and use cases</vt:lpstr>
      <vt:lpstr>Bender’s Agent Assessment Matrix (BAAM)</vt:lpstr>
      <vt:lpstr>Three types of models can support decision making (both by humans and agents)</vt:lpstr>
      <vt:lpstr>E.g. global searches fail, without proper heuristics (data is not enough)</vt:lpstr>
      <vt:lpstr>Benchmarks, but…</vt:lpstr>
      <vt:lpstr>So all doom and gloom? Our choice!</vt:lpstr>
      <vt:lpstr>Take-home message</vt:lpstr>
    </vt:vector>
  </TitlesOfParts>
  <Company>Universiteit Leiden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Cheminformatics Analysis of Large Datasets  From the Prediction of Targets and Adverse Drug Reactions to Measuring Performance of HTS Assays</dc:title>
  <dc:creator>Univeristeit Leiden</dc:creator>
  <cp:lastModifiedBy>Andreas Bender</cp:lastModifiedBy>
  <cp:revision>985</cp:revision>
  <dcterms:created xsi:type="dcterms:W3CDTF">2008-07-24T16:41:01Z</dcterms:created>
  <dcterms:modified xsi:type="dcterms:W3CDTF">2026-09-05T11:40:02Z</dcterms:modified>
</cp:coreProperties>
</file>